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9"/>
  </p:notesMasterIdLst>
  <p:handoutMasterIdLst>
    <p:handoutMasterId r:id="rId50"/>
  </p:handoutMasterIdLst>
  <p:sldIdLst>
    <p:sldId id="2448" r:id="rId5"/>
    <p:sldId id="2463" r:id="rId6"/>
    <p:sldId id="259" r:id="rId7"/>
    <p:sldId id="2491" r:id="rId8"/>
    <p:sldId id="2492" r:id="rId9"/>
    <p:sldId id="2450" r:id="rId10"/>
    <p:sldId id="2493" r:id="rId11"/>
    <p:sldId id="2464" r:id="rId12"/>
    <p:sldId id="2494" r:id="rId13"/>
    <p:sldId id="2495" r:id="rId14"/>
    <p:sldId id="2465" r:id="rId15"/>
    <p:sldId id="2506" r:id="rId16"/>
    <p:sldId id="2505" r:id="rId17"/>
    <p:sldId id="2504" r:id="rId18"/>
    <p:sldId id="2475" r:id="rId19"/>
    <p:sldId id="2478" r:id="rId20"/>
    <p:sldId id="2497" r:id="rId21"/>
    <p:sldId id="2496" r:id="rId22"/>
    <p:sldId id="2473" r:id="rId23"/>
    <p:sldId id="2507" r:id="rId24"/>
    <p:sldId id="2479" r:id="rId25"/>
    <p:sldId id="2481" r:id="rId26"/>
    <p:sldId id="2486" r:id="rId27"/>
    <p:sldId id="2508" r:id="rId28"/>
    <p:sldId id="2487" r:id="rId29"/>
    <p:sldId id="2489" r:id="rId30"/>
    <p:sldId id="2510" r:id="rId31"/>
    <p:sldId id="2511" r:id="rId32"/>
    <p:sldId id="2512" r:id="rId33"/>
    <p:sldId id="2513" r:id="rId34"/>
    <p:sldId id="2509" r:id="rId35"/>
    <p:sldId id="2498" r:id="rId36"/>
    <p:sldId id="2499" r:id="rId37"/>
    <p:sldId id="2514" r:id="rId38"/>
    <p:sldId id="2515" r:id="rId39"/>
    <p:sldId id="2516" r:id="rId40"/>
    <p:sldId id="2517" r:id="rId41"/>
    <p:sldId id="2500" r:id="rId42"/>
    <p:sldId id="2501" r:id="rId43"/>
    <p:sldId id="2502" r:id="rId44"/>
    <p:sldId id="2503" r:id="rId45"/>
    <p:sldId id="2436" r:id="rId46"/>
    <p:sldId id="2470" r:id="rId47"/>
    <p:sldId id="2471" r:id="rId4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852" autoAdjust="0"/>
  </p:normalViewPr>
  <p:slideViewPr>
    <p:cSldViewPr snapToGrid="0">
      <p:cViewPr varScale="1">
        <p:scale>
          <a:sx n="95" d="100"/>
          <a:sy n="95" d="100"/>
        </p:scale>
        <p:origin x="115" y="62"/>
      </p:cViewPr>
      <p:guideLst>
        <p:guide orient="horz" pos="1992"/>
        <p:guide pos="3840"/>
        <p:guide orient="horz" pos="1416"/>
      </p:guideLst>
    </p:cSldViewPr>
  </p:slideViewPr>
  <p:outlineViewPr>
    <p:cViewPr>
      <p:scale>
        <a:sx n="33" d="100"/>
        <a:sy n="33" d="100"/>
      </p:scale>
      <p:origin x="0" y="-5189"/>
    </p:cViewPr>
  </p:outlineViewPr>
  <p:notesTextViewPr>
    <p:cViewPr>
      <p:scale>
        <a:sx n="3" d="2"/>
        <a:sy n="3" d="2"/>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handoutMaster" Target="handoutMasters/handoutMaster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8" Type="http://schemas.openxmlformats.org/officeDocument/2006/relationships/slide" Target="slides/slide4.xml"/><Relationship Id="rId51" Type="http://schemas.openxmlformats.org/officeDocument/2006/relationships/presProps" Target="presProps.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4/15/2021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39</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40</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main data source we will focus on is the MTA Turnstile data. </a:t>
            </a:r>
          </a:p>
          <a:p>
            <a:pPr marL="171450" indent="-171450">
              <a:buFontTx/>
              <a:buChar char="-"/>
            </a:pPr>
            <a:r>
              <a:rPr lang="en-US" dirty="0"/>
              <a:t>We also use Square API to explore surrounding venues of each station.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tools we use are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SQL for data storage and ingestion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24292E"/>
                </a:solidFill>
                <a:effectLst/>
                <a:latin typeface="-apple-system"/>
              </a:rPr>
              <a:t>Numpy</a:t>
            </a:r>
            <a:r>
              <a:rPr lang="en-US" b="0" i="0" dirty="0">
                <a:solidFill>
                  <a:srgbClr val="24292E"/>
                </a:solidFill>
                <a:effectLst/>
                <a:latin typeface="-apple-system"/>
              </a:rPr>
              <a:t> and Pandas for data cleaning and manipulation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Matplotlib and Seaborn for plotting and visualizing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Other libraries: folium (map rendering), </a:t>
            </a:r>
            <a:r>
              <a:rPr lang="en-US" b="0" i="0" dirty="0" err="1">
                <a:solidFill>
                  <a:srgbClr val="24292E"/>
                </a:solidFill>
                <a:effectLst/>
                <a:latin typeface="-apple-system"/>
              </a:rPr>
              <a:t>wordcloud</a:t>
            </a:r>
            <a:r>
              <a:rPr lang="en-US" b="0" i="0" dirty="0">
                <a:solidFill>
                  <a:srgbClr val="24292E"/>
                </a:solidFill>
                <a:effectLst/>
                <a:latin typeface="-apple-system"/>
              </a:rPr>
              <a:t> (</a:t>
            </a:r>
            <a:r>
              <a:rPr lang="en-US" b="0" i="0" dirty="0" err="1">
                <a:solidFill>
                  <a:srgbClr val="24292E"/>
                </a:solidFill>
                <a:effectLst/>
                <a:latin typeface="-apple-system"/>
              </a:rPr>
              <a:t>wordcloud</a:t>
            </a:r>
            <a:r>
              <a:rPr lang="en-US" b="0" i="0" dirty="0">
                <a:solidFill>
                  <a:srgbClr val="24292E"/>
                </a:solidFill>
                <a:effectLst/>
                <a:latin typeface="-apple-system"/>
              </a:rPr>
              <a:t> generating), requests (handling </a:t>
            </a:r>
            <a:r>
              <a:rPr lang="en-US" b="0" i="0" dirty="0" err="1">
                <a:solidFill>
                  <a:srgbClr val="24292E"/>
                </a:solidFill>
                <a:effectLst/>
                <a:latin typeface="-apple-system"/>
              </a:rPr>
              <a:t>url</a:t>
            </a:r>
            <a:r>
              <a:rPr lang="en-US" b="0" i="0" dirty="0">
                <a:solidFill>
                  <a:srgbClr val="24292E"/>
                </a:solidFill>
                <a:effectLst/>
                <a:latin typeface="-apple-system"/>
              </a:rPr>
              <a:t> requests)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422441043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44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main data source we will focus on is the MTA Turnstile data. </a:t>
            </a:r>
          </a:p>
          <a:p>
            <a:pPr marL="171450" indent="-171450">
              <a:buFontTx/>
              <a:buChar char="-"/>
            </a:pPr>
            <a:r>
              <a:rPr lang="en-US" dirty="0"/>
              <a:t>We also use Square API to explore surrounding venues of each station.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tools we use are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SQL for data storage and ingestion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24292E"/>
                </a:solidFill>
                <a:effectLst/>
                <a:latin typeface="-apple-system"/>
              </a:rPr>
              <a:t>Numpy</a:t>
            </a:r>
            <a:r>
              <a:rPr lang="en-US" b="0" i="0" dirty="0">
                <a:solidFill>
                  <a:srgbClr val="24292E"/>
                </a:solidFill>
                <a:effectLst/>
                <a:latin typeface="-apple-system"/>
              </a:rPr>
              <a:t> and Pandas for data cleaning and manipulation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Matplotlib and Seaborn for plotting and visualizing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Other libraries: folium (map rendering), </a:t>
            </a:r>
            <a:r>
              <a:rPr lang="en-US" b="0" i="0" dirty="0" err="1">
                <a:solidFill>
                  <a:srgbClr val="24292E"/>
                </a:solidFill>
                <a:effectLst/>
                <a:latin typeface="-apple-system"/>
              </a:rPr>
              <a:t>wordcloud</a:t>
            </a:r>
            <a:r>
              <a:rPr lang="en-US" b="0" i="0" dirty="0">
                <a:solidFill>
                  <a:srgbClr val="24292E"/>
                </a:solidFill>
                <a:effectLst/>
                <a:latin typeface="-apple-system"/>
              </a:rPr>
              <a:t> (</a:t>
            </a:r>
            <a:r>
              <a:rPr lang="en-US" b="0" i="0" dirty="0" err="1">
                <a:solidFill>
                  <a:srgbClr val="24292E"/>
                </a:solidFill>
                <a:effectLst/>
                <a:latin typeface="-apple-system"/>
              </a:rPr>
              <a:t>wordcloud</a:t>
            </a:r>
            <a:r>
              <a:rPr lang="en-US" b="0" i="0" dirty="0">
                <a:solidFill>
                  <a:srgbClr val="24292E"/>
                </a:solidFill>
                <a:effectLst/>
                <a:latin typeface="-apple-system"/>
              </a:rPr>
              <a:t> generating), requests (handling </a:t>
            </a:r>
            <a:r>
              <a:rPr lang="en-US" b="0" i="0" dirty="0" err="1">
                <a:solidFill>
                  <a:srgbClr val="24292E"/>
                </a:solidFill>
                <a:effectLst/>
                <a:latin typeface="-apple-system"/>
              </a:rPr>
              <a:t>url</a:t>
            </a:r>
            <a:r>
              <a:rPr lang="en-US" b="0" i="0" dirty="0">
                <a:solidFill>
                  <a:srgbClr val="24292E"/>
                </a:solidFill>
                <a:effectLst/>
                <a:latin typeface="-apple-system"/>
              </a:rPr>
              <a:t> requests)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422441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2.xml.rels><?xml version="1.0" encoding="UTF-8" standalone="yes"?>
<Relationships xmlns="http://schemas.openxmlformats.org/package/2006/relationships"><Relationship Id="rId8" Type="http://schemas.openxmlformats.org/officeDocument/2006/relationships/image" Target="../media/image29.png"/><Relationship Id="rId3" Type="http://schemas.microsoft.com/office/2007/relationships/hdphoto" Target="../media/hdphoto1.wdp"/><Relationship Id="rId7" Type="http://schemas.openxmlformats.org/officeDocument/2006/relationships/image" Target="../media/image28.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7.png"/><Relationship Id="rId5" Type="http://schemas.openxmlformats.org/officeDocument/2006/relationships/image" Target="../media/image26.svg"/><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microsoft.com/office/2007/relationships/hdphoto" Target="../media/hdphoto2.wdp"/><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7" y="1434980"/>
            <a:ext cx="11490325" cy="823913"/>
          </a:xfrm>
        </p:spPr>
        <p:txBody>
          <a:bodyPr/>
          <a:lstStyle/>
          <a:p>
            <a:r>
              <a:rPr lang="en-US" sz="6000" b="1" dirty="0">
                <a:latin typeface="Bahnschrift SemiBold SemiConden" panose="020B0502040204020203" pitchFamily="34" charset="0"/>
                <a:cs typeface="Arabic Typesetting" panose="020B0604020202020204" pitchFamily="66" charset="-78"/>
              </a:rPr>
              <a:t>Regression Model</a:t>
            </a:r>
            <a:br>
              <a:rPr lang="en-US" sz="5000" b="1" dirty="0">
                <a:latin typeface="Bahnschrift SemiBold SemiConden" panose="020B0502040204020203" pitchFamily="34" charset="0"/>
                <a:cs typeface="Arabic Typesetting" panose="020B0604020202020204" pitchFamily="66" charset="-78"/>
              </a:rPr>
            </a:br>
            <a:r>
              <a:rPr lang="en-US" sz="5000" b="1" dirty="0">
                <a:latin typeface="Bahnschrift SemiBold SemiConden" panose="020B0502040204020203" pitchFamily="34" charset="0"/>
                <a:cs typeface="Arabic Typesetting" panose="020B0604020202020204" pitchFamily="66" charset="-78"/>
              </a:rPr>
              <a:t>Car price prediction web app</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6673849" y="4901410"/>
            <a:ext cx="5167313" cy="518795"/>
          </a:xfrm>
        </p:spPr>
        <p:txBody>
          <a:bodyPr/>
          <a:lstStyle/>
          <a:p>
            <a:r>
              <a:rPr lang="en-US" sz="3000" dirty="0"/>
              <a:t>Friday, 16/04/2021</a:t>
            </a:r>
          </a:p>
        </p:txBody>
      </p:sp>
      <p:sp>
        <p:nvSpPr>
          <p:cNvPr id="12" name="Text Placeholder 2">
            <a:extLst>
              <a:ext uri="{FF2B5EF4-FFF2-40B4-BE49-F238E27FC236}">
                <a16:creationId xmlns:a16="http://schemas.microsoft.com/office/drawing/2014/main" id="{D0E97CE8-A235-45A5-9D1D-DE0240B05182}"/>
              </a:ext>
            </a:extLst>
          </p:cNvPr>
          <p:cNvSpPr txBox="1">
            <a:spLocks/>
          </p:cNvSpPr>
          <p:nvPr/>
        </p:nvSpPr>
        <p:spPr>
          <a:xfrm>
            <a:off x="0" y="4901410"/>
            <a:ext cx="5167313" cy="518795"/>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Steven L Truong</a:t>
            </a:r>
          </a:p>
        </p:txBody>
      </p:sp>
    </p:spTree>
    <p:extLst>
      <p:ext uri="{BB962C8B-B14F-4D97-AF65-F5344CB8AC3E}">
        <p14:creationId xmlns:p14="http://schemas.microsoft.com/office/powerpoint/2010/main" val="39278323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455088" y="1473717"/>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Data Scraping and Preparation</a:t>
            </a:r>
          </a:p>
        </p:txBody>
      </p:sp>
      <p:sp>
        <p:nvSpPr>
          <p:cNvPr id="18" name="Rectangle: Rounded Corners 17">
            <a:extLst>
              <a:ext uri="{FF2B5EF4-FFF2-40B4-BE49-F238E27FC236}">
                <a16:creationId xmlns:a16="http://schemas.microsoft.com/office/drawing/2014/main" id="{61F4F74B-523B-43B2-A318-3DCF58221D9F}"/>
              </a:ext>
            </a:extLst>
          </p:cNvPr>
          <p:cNvSpPr/>
          <p:nvPr/>
        </p:nvSpPr>
        <p:spPr>
          <a:xfrm>
            <a:off x="1375576" y="3125856"/>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Exploratory Analysis</a:t>
            </a:r>
          </a:p>
        </p:txBody>
      </p:sp>
      <p:sp>
        <p:nvSpPr>
          <p:cNvPr id="19" name="Rectangle: Rounded Corners 18">
            <a:extLst>
              <a:ext uri="{FF2B5EF4-FFF2-40B4-BE49-F238E27FC236}">
                <a16:creationId xmlns:a16="http://schemas.microsoft.com/office/drawing/2014/main" id="{B5D83275-9509-44EF-82F8-BB00EAAFCF66}"/>
              </a:ext>
            </a:extLst>
          </p:cNvPr>
          <p:cNvSpPr/>
          <p:nvPr/>
        </p:nvSpPr>
        <p:spPr>
          <a:xfrm>
            <a:off x="1375576" y="4907170"/>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Modeling</a:t>
            </a:r>
          </a:p>
        </p:txBody>
      </p:sp>
      <p:sp>
        <p:nvSpPr>
          <p:cNvPr id="6" name="Arrow: Down 5">
            <a:extLst>
              <a:ext uri="{FF2B5EF4-FFF2-40B4-BE49-F238E27FC236}">
                <a16:creationId xmlns:a16="http://schemas.microsoft.com/office/drawing/2014/main" id="{248B30DF-3405-474A-BE9A-B09F10FD056B}"/>
              </a:ext>
            </a:extLst>
          </p:cNvPr>
          <p:cNvSpPr/>
          <p:nvPr/>
        </p:nvSpPr>
        <p:spPr>
          <a:xfrm>
            <a:off x="2367394" y="2348682"/>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32D22D4E-DD8E-468F-A986-8691BD0173B6}"/>
              </a:ext>
            </a:extLst>
          </p:cNvPr>
          <p:cNvSpPr/>
          <p:nvPr/>
        </p:nvSpPr>
        <p:spPr>
          <a:xfrm>
            <a:off x="2367394" y="4129996"/>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Use </a:t>
            </a:r>
            <a:r>
              <a:rPr lang="en-US" sz="2200" b="1" dirty="0" err="1"/>
              <a:t>BeaufulSoup</a:t>
            </a:r>
            <a:r>
              <a:rPr lang="en-US" sz="2200" b="1" dirty="0"/>
              <a:t> to scrape data from cars.com</a:t>
            </a:r>
          </a:p>
          <a:p>
            <a:pPr marL="285750" indent="-285750">
              <a:buFont typeface="Arial" panose="020B0604020202020204" pitchFamily="34" charset="0"/>
              <a:buChar char="•"/>
            </a:pPr>
            <a:r>
              <a:rPr lang="en-US" sz="2200" b="1" dirty="0"/>
              <a:t>Clean the data to be ready for EDA</a:t>
            </a:r>
          </a:p>
        </p:txBody>
      </p:sp>
      <p:sp>
        <p:nvSpPr>
          <p:cNvPr id="23" name="TextBox 22">
            <a:extLst>
              <a:ext uri="{FF2B5EF4-FFF2-40B4-BE49-F238E27FC236}">
                <a16:creationId xmlns:a16="http://schemas.microsoft.com/office/drawing/2014/main" id="{A48829F3-1005-44B5-A213-850FBBB6B88A}"/>
              </a:ext>
            </a:extLst>
          </p:cNvPr>
          <p:cNvSpPr txBox="1"/>
          <p:nvPr/>
        </p:nvSpPr>
        <p:spPr>
          <a:xfrm>
            <a:off x="4206517" y="3163467"/>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Exploratory Data Analysis</a:t>
            </a:r>
          </a:p>
          <a:p>
            <a:pPr marL="285750" indent="-285750">
              <a:buFont typeface="Arial" panose="020B0604020202020204" pitchFamily="34" charset="0"/>
              <a:buChar char="•"/>
            </a:pPr>
            <a:r>
              <a:rPr lang="en-US" sz="2200" b="1" dirty="0"/>
              <a:t>Look at the features’ correlations for insights before modeling.</a:t>
            </a:r>
          </a:p>
        </p:txBody>
      </p:sp>
      <p:sp>
        <p:nvSpPr>
          <p:cNvPr id="24" name="TextBox 23">
            <a:extLst>
              <a:ext uri="{FF2B5EF4-FFF2-40B4-BE49-F238E27FC236}">
                <a16:creationId xmlns:a16="http://schemas.microsoft.com/office/drawing/2014/main" id="{442DBC9E-38B6-40CE-96F4-E068C96A13BA}"/>
              </a:ext>
            </a:extLst>
          </p:cNvPr>
          <p:cNvSpPr txBox="1"/>
          <p:nvPr/>
        </p:nvSpPr>
        <p:spPr>
          <a:xfrm>
            <a:off x="4129375" y="5010733"/>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Build baseline models.</a:t>
            </a:r>
          </a:p>
          <a:p>
            <a:pPr marL="285750" indent="-285750">
              <a:buFont typeface="Arial" panose="020B0604020202020204" pitchFamily="34" charset="0"/>
              <a:buChar char="•"/>
            </a:pPr>
            <a:r>
              <a:rPr lang="en-US" sz="2200" b="1" dirty="0"/>
              <a:t>Cross validation and choose the final model.</a:t>
            </a:r>
          </a:p>
        </p:txBody>
      </p:sp>
    </p:spTree>
    <p:extLst>
      <p:ext uri="{BB962C8B-B14F-4D97-AF65-F5344CB8AC3E}">
        <p14:creationId xmlns:p14="http://schemas.microsoft.com/office/powerpoint/2010/main" val="1311241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6" y="389697"/>
            <a:ext cx="3866984" cy="735886"/>
          </a:xfrm>
        </p:spPr>
        <p:txBody>
          <a:bodyPr/>
          <a:lstStyle/>
          <a:p>
            <a:r>
              <a:rPr lang="en-US" sz="3000" dirty="0">
                <a:latin typeface="Bahnschrift SemiBold" panose="020B0502040204020203" pitchFamily="34" charset="0"/>
              </a:rPr>
              <a:t>DATA CLEANING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11</a:t>
            </a:fld>
            <a:endParaRPr lang="en-US" dirty="0"/>
          </a:p>
        </p:txBody>
      </p:sp>
    </p:spTree>
    <p:extLst>
      <p:ext uri="{BB962C8B-B14F-4D97-AF65-F5344CB8AC3E}">
        <p14:creationId xmlns:p14="http://schemas.microsoft.com/office/powerpoint/2010/main" val="31173296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6" y="389697"/>
            <a:ext cx="3866984" cy="735886"/>
          </a:xfrm>
        </p:spPr>
        <p:txBody>
          <a:bodyPr/>
          <a:lstStyle/>
          <a:p>
            <a:r>
              <a:rPr lang="en-US" sz="3000" dirty="0">
                <a:latin typeface="Bahnschrift SemiBold" panose="020B0502040204020203" pitchFamily="34" charset="0"/>
              </a:rPr>
              <a:t>DATA CLEANING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7" name="Content Placeholder 6" descr="A picture containing wheel&#10;&#10;Description automatically generated">
            <a:extLst>
              <a:ext uri="{FF2B5EF4-FFF2-40B4-BE49-F238E27FC236}">
                <a16:creationId xmlns:a16="http://schemas.microsoft.com/office/drawing/2014/main" id="{6406E98C-F085-4E6E-96F9-D060F347C6E5}"/>
              </a:ext>
            </a:extLst>
          </p:cNvPr>
          <p:cNvPicPr>
            <a:picLocks noGrp="1" noChangeAspect="1"/>
          </p:cNvPicPr>
          <p:nvPr>
            <p:ph idx="1"/>
          </p:nvPr>
        </p:nvPicPr>
        <p:blipFill>
          <a:blip r:embed="rId3"/>
          <a:stretch>
            <a:fillRect/>
          </a:stretch>
        </p:blipFill>
        <p:spPr>
          <a:xfrm>
            <a:off x="646566" y="1599702"/>
            <a:ext cx="3012517" cy="4518776"/>
          </a:xfrm>
        </p:spPr>
      </p:pic>
    </p:spTree>
    <p:extLst>
      <p:ext uri="{BB962C8B-B14F-4D97-AF65-F5344CB8AC3E}">
        <p14:creationId xmlns:p14="http://schemas.microsoft.com/office/powerpoint/2010/main" val="2585506756"/>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DATA CLEANING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13</a:t>
            </a:fld>
            <a:endParaRPr lang="en-US" dirty="0"/>
          </a:p>
        </p:txBody>
      </p:sp>
      <p:pic>
        <p:nvPicPr>
          <p:cNvPr id="7" name="Content Placeholder 6" descr="A picture containing wheel&#10;&#10;Description automatically generated">
            <a:extLst>
              <a:ext uri="{FF2B5EF4-FFF2-40B4-BE49-F238E27FC236}">
                <a16:creationId xmlns:a16="http://schemas.microsoft.com/office/drawing/2014/main" id="{6406E98C-F085-4E6E-96F9-D060F347C6E5}"/>
              </a:ext>
            </a:extLst>
          </p:cNvPr>
          <p:cNvPicPr>
            <a:picLocks noGrp="1" noChangeAspect="1"/>
          </p:cNvPicPr>
          <p:nvPr>
            <p:ph idx="1"/>
          </p:nvPr>
        </p:nvPicPr>
        <p:blipFill>
          <a:blip r:embed="rId3"/>
          <a:stretch>
            <a:fillRect/>
          </a:stretch>
        </p:blipFill>
        <p:spPr>
          <a:xfrm>
            <a:off x="646566" y="1599702"/>
            <a:ext cx="3012517" cy="4518776"/>
          </a:xfrm>
        </p:spPr>
      </p:pic>
      <p:sp>
        <p:nvSpPr>
          <p:cNvPr id="11" name="Content Placeholder 16">
            <a:extLst>
              <a:ext uri="{FF2B5EF4-FFF2-40B4-BE49-F238E27FC236}">
                <a16:creationId xmlns:a16="http://schemas.microsoft.com/office/drawing/2014/main" id="{B275D076-DA1E-4689-8003-3ADCBDCDA327}"/>
              </a:ext>
            </a:extLst>
          </p:cNvPr>
          <p:cNvSpPr txBox="1">
            <a:spLocks/>
          </p:cNvSpPr>
          <p:nvPr/>
        </p:nvSpPr>
        <p:spPr>
          <a:xfrm>
            <a:off x="5639985" y="389697"/>
            <a:ext cx="5118129" cy="82865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latin typeface="Bahnschrift SemiBold" panose="020B0502040204020203" pitchFamily="34" charset="0"/>
              </a:rPr>
              <a:t>Or we could say “cars cleaning”</a:t>
            </a:r>
          </a:p>
        </p:txBody>
      </p:sp>
    </p:spTree>
    <p:extLst>
      <p:ext uri="{BB962C8B-B14F-4D97-AF65-F5344CB8AC3E}">
        <p14:creationId xmlns:p14="http://schemas.microsoft.com/office/powerpoint/2010/main" val="733593639"/>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DATA CLEANING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1" name="Content Placeholder 16">
            <a:extLst>
              <a:ext uri="{FF2B5EF4-FFF2-40B4-BE49-F238E27FC236}">
                <a16:creationId xmlns:a16="http://schemas.microsoft.com/office/drawing/2014/main" id="{B275D076-DA1E-4689-8003-3ADCBDCDA327}"/>
              </a:ext>
            </a:extLst>
          </p:cNvPr>
          <p:cNvSpPr txBox="1">
            <a:spLocks/>
          </p:cNvSpPr>
          <p:nvPr/>
        </p:nvSpPr>
        <p:spPr>
          <a:xfrm>
            <a:off x="5639985" y="389697"/>
            <a:ext cx="5118129" cy="82865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latin typeface="Bahnschrift SemiBold" panose="020B0502040204020203" pitchFamily="34" charset="0"/>
              </a:rPr>
              <a:t>Or we could say “cars cleaning”</a:t>
            </a:r>
          </a:p>
        </p:txBody>
      </p:sp>
      <p:pic>
        <p:nvPicPr>
          <p:cNvPr id="12" name="Content Placeholder 7" descr="A picture containing car, outdoor, ground, transport&#10;&#10;Description automatically generated">
            <a:extLst>
              <a:ext uri="{FF2B5EF4-FFF2-40B4-BE49-F238E27FC236}">
                <a16:creationId xmlns:a16="http://schemas.microsoft.com/office/drawing/2014/main" id="{37385CB3-0ECA-4976-8426-7378705A0CE6}"/>
              </a:ext>
            </a:extLst>
          </p:cNvPr>
          <p:cNvPicPr>
            <a:picLocks noChangeAspect="1"/>
          </p:cNvPicPr>
          <p:nvPr/>
        </p:nvPicPr>
        <p:blipFill>
          <a:blip r:embed="rId3"/>
          <a:stretch>
            <a:fillRect/>
          </a:stretch>
        </p:blipFill>
        <p:spPr>
          <a:xfrm>
            <a:off x="646567" y="1497013"/>
            <a:ext cx="3012517" cy="4518776"/>
          </a:xfrm>
          <a:prstGeom prst="rect">
            <a:avLst/>
          </a:prstGeom>
        </p:spPr>
      </p:pic>
      <p:sp>
        <p:nvSpPr>
          <p:cNvPr id="13" name="Content Placeholder 16">
            <a:extLst>
              <a:ext uri="{FF2B5EF4-FFF2-40B4-BE49-F238E27FC236}">
                <a16:creationId xmlns:a16="http://schemas.microsoft.com/office/drawing/2014/main" id="{882C09B7-676B-41BC-9A61-95313DDC8BF1}"/>
              </a:ext>
            </a:extLst>
          </p:cNvPr>
          <p:cNvSpPr txBox="1">
            <a:spLocks/>
          </p:cNvSpPr>
          <p:nvPr/>
        </p:nvSpPr>
        <p:spPr>
          <a:xfrm>
            <a:off x="4451684" y="2785648"/>
            <a:ext cx="6545179" cy="128670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200" b="1" dirty="0">
                <a:solidFill>
                  <a:srgbClr val="00B050"/>
                </a:solidFill>
                <a:latin typeface="Bahnschrift SemiBold" panose="020B0502040204020203" pitchFamily="34" charset="0"/>
              </a:rPr>
              <a:t>187,168</a:t>
            </a:r>
            <a:r>
              <a:rPr lang="en-US" sz="2200" b="1" dirty="0">
                <a:latin typeface="Bahnschrift SemiBold" panose="020B0502040204020203" pitchFamily="34" charset="0"/>
              </a:rPr>
              <a:t> raw data points were scraped.</a:t>
            </a:r>
          </a:p>
          <a:p>
            <a:r>
              <a:rPr lang="en-US" sz="2200" b="1" dirty="0">
                <a:latin typeface="Bahnschrift SemiBold" panose="020B0502040204020203" pitchFamily="34" charset="0"/>
              </a:rPr>
              <a:t>Clean data set has </a:t>
            </a:r>
            <a:r>
              <a:rPr lang="en-US" sz="2200" b="1" dirty="0">
                <a:solidFill>
                  <a:srgbClr val="00B050"/>
                </a:solidFill>
                <a:latin typeface="Bahnschrift SemiBold" panose="020B0502040204020203" pitchFamily="34" charset="0"/>
              </a:rPr>
              <a:t>122,351</a:t>
            </a:r>
            <a:r>
              <a:rPr lang="en-US" sz="2200" b="1" dirty="0">
                <a:latin typeface="Bahnschrift SemiBold" panose="020B0502040204020203" pitchFamily="34" charset="0"/>
              </a:rPr>
              <a:t> rows and </a:t>
            </a:r>
            <a:r>
              <a:rPr lang="en-US" sz="2200" b="1" dirty="0">
                <a:solidFill>
                  <a:srgbClr val="00B050"/>
                </a:solidFill>
                <a:latin typeface="Bahnschrift SemiBold" panose="020B0502040204020203" pitchFamily="34" charset="0"/>
              </a:rPr>
              <a:t>18</a:t>
            </a:r>
            <a:r>
              <a:rPr lang="en-US" sz="2200" b="1" dirty="0">
                <a:latin typeface="Bahnschrift SemiBold" panose="020B0502040204020203" pitchFamily="34" charset="0"/>
              </a:rPr>
              <a:t> columns</a:t>
            </a:r>
          </a:p>
        </p:txBody>
      </p:sp>
    </p:spTree>
    <p:extLst>
      <p:ext uri="{BB962C8B-B14F-4D97-AF65-F5344CB8AC3E}">
        <p14:creationId xmlns:p14="http://schemas.microsoft.com/office/powerpoint/2010/main" val="1789809742"/>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EDA</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15</a:t>
            </a:fld>
            <a:endParaRPr lang="en-US" dirty="0"/>
          </a:p>
        </p:txBody>
      </p:sp>
      <p:pic>
        <p:nvPicPr>
          <p:cNvPr id="15" name="Picture 14" descr="Chart, treemap chart&#10;&#10;Description automatically generated">
            <a:extLst>
              <a:ext uri="{FF2B5EF4-FFF2-40B4-BE49-F238E27FC236}">
                <a16:creationId xmlns:a16="http://schemas.microsoft.com/office/drawing/2014/main" id="{4C83B403-818C-42D5-97CE-8A4F4246E305}"/>
              </a:ext>
            </a:extLst>
          </p:cNvPr>
          <p:cNvPicPr>
            <a:picLocks noChangeAspect="1"/>
          </p:cNvPicPr>
          <p:nvPr/>
        </p:nvPicPr>
        <p:blipFill>
          <a:blip r:embed="rId3"/>
          <a:stretch>
            <a:fillRect/>
          </a:stretch>
        </p:blipFill>
        <p:spPr>
          <a:xfrm>
            <a:off x="4686611" y="451522"/>
            <a:ext cx="7443696" cy="5954956"/>
          </a:xfrm>
          <a:prstGeom prst="rect">
            <a:avLst/>
          </a:prstGeom>
        </p:spPr>
      </p:pic>
      <p:sp>
        <p:nvSpPr>
          <p:cNvPr id="17" name="Content Placeholder 16">
            <a:extLst>
              <a:ext uri="{FF2B5EF4-FFF2-40B4-BE49-F238E27FC236}">
                <a16:creationId xmlns:a16="http://schemas.microsoft.com/office/drawing/2014/main" id="{9FEE563D-E564-4A8D-82D7-62104138F4B1}"/>
              </a:ext>
            </a:extLst>
          </p:cNvPr>
          <p:cNvSpPr>
            <a:spLocks noGrp="1"/>
          </p:cNvSpPr>
          <p:nvPr>
            <p:ph idx="1"/>
          </p:nvPr>
        </p:nvSpPr>
        <p:spPr>
          <a:xfrm>
            <a:off x="646567" y="1485840"/>
            <a:ext cx="3866984" cy="4315192"/>
          </a:xfrm>
        </p:spPr>
        <p:txBody>
          <a:bodyPr/>
          <a:lstStyle/>
          <a:p>
            <a:r>
              <a:rPr lang="en-US" sz="2000" b="1" dirty="0">
                <a:latin typeface="Bahnschrift SemiBold" panose="020B0502040204020203" pitchFamily="34" charset="0"/>
              </a:rPr>
              <a:t>Price is </a:t>
            </a:r>
            <a:r>
              <a:rPr lang="en-US" sz="2000" b="1" dirty="0">
                <a:solidFill>
                  <a:schemeClr val="accent5">
                    <a:lumMod val="75000"/>
                    <a:lumOff val="25000"/>
                  </a:schemeClr>
                </a:solidFill>
                <a:latin typeface="Bahnschrift SemiBold" panose="020B0502040204020203" pitchFamily="34" charset="0"/>
              </a:rPr>
              <a:t>positively correlated </a:t>
            </a:r>
            <a:r>
              <a:rPr lang="en-US" sz="2000" b="1" dirty="0">
                <a:latin typeface="Bahnschrift SemiBold" panose="020B0502040204020203" pitchFamily="34" charset="0"/>
              </a:rPr>
              <a:t>with Model Year and </a:t>
            </a:r>
            <a:r>
              <a:rPr lang="en-US" sz="2000" b="1" dirty="0">
                <a:solidFill>
                  <a:schemeClr val="accent1"/>
                </a:solidFill>
                <a:latin typeface="Bahnschrift SemiBold" panose="020B0502040204020203" pitchFamily="34" charset="0"/>
              </a:rPr>
              <a:t>negatively correlated </a:t>
            </a:r>
            <a:r>
              <a:rPr lang="en-US" sz="2000" b="1" dirty="0">
                <a:latin typeface="Bahnschrift SemiBold" panose="020B0502040204020203" pitchFamily="34" charset="0"/>
              </a:rPr>
              <a:t>with Mileage.</a:t>
            </a:r>
          </a:p>
          <a:p>
            <a:r>
              <a:rPr lang="en-US" sz="2000" b="1" dirty="0">
                <a:latin typeface="Bahnschrift SemiBold" panose="020B0502040204020203" pitchFamily="34" charset="0"/>
              </a:rPr>
              <a:t>Slightly positively correlated with </a:t>
            </a:r>
            <a:r>
              <a:rPr lang="en-US" sz="2000" b="1" dirty="0" err="1">
                <a:latin typeface="Bahnschrift SemiBold" panose="020B0502040204020203" pitchFamily="34" charset="0"/>
              </a:rPr>
              <a:t>num_ent_features</a:t>
            </a:r>
            <a:r>
              <a:rPr lang="en-US" sz="2000" b="1" dirty="0">
                <a:latin typeface="Bahnschrift SemiBold" panose="020B0502040204020203" pitchFamily="34" charset="0"/>
              </a:rPr>
              <a:t>.</a:t>
            </a:r>
          </a:p>
          <a:p>
            <a:r>
              <a:rPr lang="en-US" sz="2000" b="1" dirty="0">
                <a:latin typeface="Bahnschrift SemiBold" panose="020B0502040204020203" pitchFamily="34" charset="0"/>
              </a:rPr>
              <a:t>Not so much for the rest of the features.</a:t>
            </a:r>
          </a:p>
        </p:txBody>
      </p:sp>
      <p:sp>
        <p:nvSpPr>
          <p:cNvPr id="6" name="Rectangle: Rounded Corners 5">
            <a:extLst>
              <a:ext uri="{FF2B5EF4-FFF2-40B4-BE49-F238E27FC236}">
                <a16:creationId xmlns:a16="http://schemas.microsoft.com/office/drawing/2014/main" id="{0D47B465-7839-4379-80D5-05100639E7D8}"/>
              </a:ext>
            </a:extLst>
          </p:cNvPr>
          <p:cNvSpPr/>
          <p:nvPr/>
        </p:nvSpPr>
        <p:spPr>
          <a:xfrm>
            <a:off x="429370" y="1465028"/>
            <a:ext cx="4084181" cy="1963972"/>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39386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EDA</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16</a:t>
            </a:fld>
            <a:endParaRPr lang="en-US" dirty="0"/>
          </a:p>
        </p:txBody>
      </p:sp>
      <p:sp>
        <p:nvSpPr>
          <p:cNvPr id="17" name="Content Placeholder 16">
            <a:extLst>
              <a:ext uri="{FF2B5EF4-FFF2-40B4-BE49-F238E27FC236}">
                <a16:creationId xmlns:a16="http://schemas.microsoft.com/office/drawing/2014/main" id="{9FEE563D-E564-4A8D-82D7-62104138F4B1}"/>
              </a:ext>
            </a:extLst>
          </p:cNvPr>
          <p:cNvSpPr>
            <a:spLocks noGrp="1"/>
          </p:cNvSpPr>
          <p:nvPr>
            <p:ph idx="1"/>
          </p:nvPr>
        </p:nvSpPr>
        <p:spPr>
          <a:xfrm>
            <a:off x="646567" y="1485840"/>
            <a:ext cx="3866984" cy="4315192"/>
          </a:xfrm>
        </p:spPr>
        <p:txBody>
          <a:bodyPr/>
          <a:lstStyle/>
          <a:p>
            <a:r>
              <a:rPr lang="en-US" sz="2000" b="1" dirty="0">
                <a:latin typeface="Bahnschrift SemiBold" panose="020B0502040204020203" pitchFamily="34" charset="0"/>
              </a:rPr>
              <a:t>Price is positively correlated with Model Year.</a:t>
            </a:r>
          </a:p>
          <a:p>
            <a:r>
              <a:rPr lang="en-US" sz="2000" b="1" dirty="0">
                <a:latin typeface="Bahnschrift SemiBold" panose="020B0502040204020203" pitchFamily="34" charset="0"/>
              </a:rPr>
              <a:t>There are outliers all over the place.</a:t>
            </a:r>
          </a:p>
          <a:p>
            <a:r>
              <a:rPr lang="en-US" sz="2000" b="1" dirty="0">
                <a:latin typeface="Bahnschrift SemiBold" panose="020B0502040204020203" pitchFamily="34" charset="0"/>
              </a:rPr>
              <a:t>Generally speaking, the newer the more expensive car.</a:t>
            </a:r>
          </a:p>
        </p:txBody>
      </p:sp>
      <p:pic>
        <p:nvPicPr>
          <p:cNvPr id="5" name="Picture 4" descr="Chart&#10;&#10;Description automatically generated">
            <a:extLst>
              <a:ext uri="{FF2B5EF4-FFF2-40B4-BE49-F238E27FC236}">
                <a16:creationId xmlns:a16="http://schemas.microsoft.com/office/drawing/2014/main" id="{1DD90FCE-5A21-4CF9-98B3-A5DB75176485}"/>
              </a:ext>
            </a:extLst>
          </p:cNvPr>
          <p:cNvPicPr>
            <a:picLocks noChangeAspect="1"/>
          </p:cNvPicPr>
          <p:nvPr/>
        </p:nvPicPr>
        <p:blipFill>
          <a:blip r:embed="rId3"/>
          <a:stretch>
            <a:fillRect/>
          </a:stretch>
        </p:blipFill>
        <p:spPr>
          <a:xfrm>
            <a:off x="4632794" y="582433"/>
            <a:ext cx="7116418" cy="5693134"/>
          </a:xfrm>
          <a:prstGeom prst="rect">
            <a:avLst/>
          </a:prstGeom>
        </p:spPr>
      </p:pic>
      <p:sp>
        <p:nvSpPr>
          <p:cNvPr id="6" name="Rectangle: Rounded Corners 5">
            <a:extLst>
              <a:ext uri="{FF2B5EF4-FFF2-40B4-BE49-F238E27FC236}">
                <a16:creationId xmlns:a16="http://schemas.microsoft.com/office/drawing/2014/main" id="{3E6E9909-5FC8-485C-B17A-0C971001C13E}"/>
              </a:ext>
            </a:extLst>
          </p:cNvPr>
          <p:cNvSpPr/>
          <p:nvPr/>
        </p:nvSpPr>
        <p:spPr>
          <a:xfrm>
            <a:off x="488991" y="3643436"/>
            <a:ext cx="4084181" cy="97149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53367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Tree>
    <p:extLst>
      <p:ext uri="{BB962C8B-B14F-4D97-AF65-F5344CB8AC3E}">
        <p14:creationId xmlns:p14="http://schemas.microsoft.com/office/powerpoint/2010/main" val="19745868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18</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
        <p:nvSpPr>
          <p:cNvPr id="8" name="Content Placeholder 16">
            <a:extLst>
              <a:ext uri="{FF2B5EF4-FFF2-40B4-BE49-F238E27FC236}">
                <a16:creationId xmlns:a16="http://schemas.microsoft.com/office/drawing/2014/main" id="{4B48A9CD-877A-44C6-97A9-C7DA5159DFC1}"/>
              </a:ext>
            </a:extLst>
          </p:cNvPr>
          <p:cNvSpPr txBox="1">
            <a:spLocks/>
          </p:cNvSpPr>
          <p:nvPr/>
        </p:nvSpPr>
        <p:spPr>
          <a:xfrm>
            <a:off x="908519" y="1690629"/>
            <a:ext cx="4152765" cy="431519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a:latin typeface="Bahnschrift SemiBold" panose="020B0502040204020203" pitchFamily="34" charset="0"/>
            </a:endParaRPr>
          </a:p>
          <a:p>
            <a:r>
              <a:rPr lang="en-US" sz="2000" b="1">
                <a:solidFill>
                  <a:schemeClr val="accent1"/>
                </a:solidFill>
                <a:latin typeface="Bahnschrift SemiBold" panose="020B0502040204020203" pitchFamily="34" charset="0"/>
              </a:rPr>
              <a:t>Linear Regression Model:</a:t>
            </a:r>
          </a:p>
          <a:p>
            <a:pPr lvl="1"/>
            <a:r>
              <a:rPr lang="en-US" sz="2000" b="1">
                <a:latin typeface="Bahnschrift SemiBold" panose="020B0502040204020203" pitchFamily="34" charset="0"/>
              </a:rPr>
              <a:t>R^2 for test set: </a:t>
            </a:r>
            <a:r>
              <a:rPr lang="en-US" sz="2000" b="1">
                <a:solidFill>
                  <a:schemeClr val="accent5">
                    <a:lumMod val="50000"/>
                    <a:lumOff val="50000"/>
                  </a:schemeClr>
                </a:solidFill>
                <a:latin typeface="Bahnschrift SemiBold" panose="020B0502040204020203" pitchFamily="34" charset="0"/>
              </a:rPr>
              <a:t>0.290</a:t>
            </a:r>
          </a:p>
          <a:p>
            <a:pPr marL="457200" lvl="1" indent="0">
              <a:buFont typeface="Arial" panose="020B0604020202020204" pitchFamily="34" charset="0"/>
              <a:buNone/>
            </a:pPr>
            <a:endParaRPr lang="en-US" sz="2000" b="1">
              <a:solidFill>
                <a:schemeClr val="accent5">
                  <a:lumMod val="50000"/>
                  <a:lumOff val="50000"/>
                </a:schemeClr>
              </a:solidFill>
              <a:latin typeface="Bahnschrift SemiBold" panose="020B0502040204020203" pitchFamily="34" charset="0"/>
            </a:endParaRPr>
          </a:p>
          <a:p>
            <a:r>
              <a:rPr lang="en-US" sz="2000" b="1">
                <a:solidFill>
                  <a:schemeClr val="accent1"/>
                </a:solidFill>
                <a:latin typeface="Bahnschrift SemiBold" panose="020B0502040204020203" pitchFamily="34" charset="0"/>
              </a:rPr>
              <a:t>Polynomial Regression Model:</a:t>
            </a:r>
          </a:p>
          <a:p>
            <a:pPr lvl="1"/>
            <a:r>
              <a:rPr lang="en-US" sz="2000" b="1">
                <a:latin typeface="Bahnschrift SemiBold" panose="020B0502040204020203" pitchFamily="34" charset="0"/>
              </a:rPr>
              <a:t>R^2 for test set: </a:t>
            </a:r>
            <a:r>
              <a:rPr lang="en-US" sz="2000" b="1">
                <a:solidFill>
                  <a:schemeClr val="accent5">
                    <a:lumMod val="50000"/>
                    <a:lumOff val="50000"/>
                  </a:schemeClr>
                </a:solidFill>
                <a:latin typeface="Bahnschrift SemiBold" panose="020B0502040204020203" pitchFamily="34" charset="0"/>
              </a:rPr>
              <a:t>0.474</a:t>
            </a:r>
          </a:p>
          <a:p>
            <a:endParaRPr lang="en-US" sz="2000" b="1" dirty="0">
              <a:latin typeface="Bahnschrift SemiBold" panose="020B0502040204020203" pitchFamily="34" charset="0"/>
            </a:endParaRPr>
          </a:p>
        </p:txBody>
      </p:sp>
    </p:spTree>
    <p:extLst>
      <p:ext uri="{BB962C8B-B14F-4D97-AF65-F5344CB8AC3E}">
        <p14:creationId xmlns:p14="http://schemas.microsoft.com/office/powerpoint/2010/main" val="5778507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19</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690629"/>
            <a:ext cx="4152765" cy="4315192"/>
          </a:xfrm>
        </p:spPr>
        <p:txBody>
          <a:body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Linear Regression Model:</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0.290</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b="1" dirty="0">
                <a:solidFill>
                  <a:schemeClr val="accent1"/>
                </a:solidFill>
                <a:latin typeface="Bahnschrift SemiBold" panose="020B0502040204020203" pitchFamily="34" charset="0"/>
              </a:rPr>
              <a:t>Polynomial Regression Model:</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0.474</a:t>
            </a:r>
          </a:p>
          <a:p>
            <a:endParaRPr lang="en-US" sz="20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108619"/>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Random Forest Regressor:</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0.577</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dirty="0">
                <a:solidFill>
                  <a:schemeClr val="accent1"/>
                </a:solidFill>
                <a:latin typeface="Bahnschrift SemiBold" panose="020B0502040204020203" pitchFamily="34" charset="0"/>
              </a:rPr>
              <a:t>Gradient Boosted Regressor:</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0.605</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b="1" dirty="0">
                <a:solidFill>
                  <a:schemeClr val="accent1"/>
                </a:solidFill>
                <a:latin typeface="Bahnschrift SemiBold" panose="020B0502040204020203" pitchFamily="34" charset="0"/>
              </a:rPr>
              <a:t>Extreme Gradient Boosting (</a:t>
            </a:r>
            <a:r>
              <a:rPr lang="en-US" sz="2000" b="1" dirty="0" err="1">
                <a:solidFill>
                  <a:schemeClr val="accent1"/>
                </a:solidFill>
                <a:latin typeface="Bahnschrift SemiBold" panose="020B0502040204020203" pitchFamily="34" charset="0"/>
              </a:rPr>
              <a:t>XGBoost</a:t>
            </a:r>
            <a:r>
              <a:rPr lang="en-US" sz="2000" b="1" dirty="0">
                <a:solidFill>
                  <a:schemeClr val="accent1"/>
                </a:solidFill>
                <a:latin typeface="Bahnschrift SemiBold" panose="020B0502040204020203" pitchFamily="34" charset="0"/>
              </a:rPr>
              <a:t>):</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0.729</a:t>
            </a:r>
          </a:p>
        </p:txBody>
      </p:sp>
    </p:spTree>
    <p:extLst>
      <p:ext uri="{BB962C8B-B14F-4D97-AF65-F5344CB8AC3E}">
        <p14:creationId xmlns:p14="http://schemas.microsoft.com/office/powerpoint/2010/main" val="205907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CAF8A92A-4B7C-438A-A8EF-81AFB3F93DE2}"/>
              </a:ext>
            </a:extLst>
          </p:cNvPr>
          <p:cNvSpPr>
            <a:spLocks noGrp="1"/>
          </p:cNvSpPr>
          <p:nvPr>
            <p:ph type="sldNum" sz="quarter" idx="4294967295"/>
          </p:nvPr>
        </p:nvSpPr>
        <p:spPr>
          <a:xfrm>
            <a:off x="11549269" y="6468303"/>
            <a:ext cx="443948" cy="365125"/>
          </a:xfrm>
        </p:spPr>
        <p:txBody>
          <a:bodyPr/>
          <a:lstStyle/>
          <a:p>
            <a:pPr>
              <a:spcAft>
                <a:spcPts val="600"/>
              </a:spcAft>
            </a:pPr>
            <a:fld id="{8C2E478F-E849-4A8C-AF1F-CBCC78A7CBFA}" type="slidenum">
              <a:rPr lang="en-US" smtClean="0"/>
              <a:pPr>
                <a:spcAft>
                  <a:spcPts val="600"/>
                </a:spcAft>
              </a:pPr>
              <a:t>2</a:t>
            </a:fld>
            <a:endParaRPr lang="en-US"/>
          </a:p>
        </p:txBody>
      </p:sp>
      <p:pic>
        <p:nvPicPr>
          <p:cNvPr id="3" name="Picture 2" descr="Graphical user interface&#10;&#10;Description automatically generated with medium confidence">
            <a:extLst>
              <a:ext uri="{FF2B5EF4-FFF2-40B4-BE49-F238E27FC236}">
                <a16:creationId xmlns:a16="http://schemas.microsoft.com/office/drawing/2014/main" id="{D62D7005-8F33-4CE6-8780-E70E0EB4C274}"/>
              </a:ext>
            </a:extLst>
          </p:cNvPr>
          <p:cNvPicPr>
            <a:picLocks noChangeAspect="1"/>
          </p:cNvPicPr>
          <p:nvPr/>
        </p:nvPicPr>
        <p:blipFill>
          <a:blip r:embed="rId2"/>
          <a:stretch>
            <a:fillRect/>
          </a:stretch>
        </p:blipFill>
        <p:spPr>
          <a:xfrm>
            <a:off x="962107" y="384744"/>
            <a:ext cx="10267785" cy="6088511"/>
          </a:xfrm>
          <a:prstGeom prst="rect">
            <a:avLst/>
          </a:prstGeom>
        </p:spPr>
      </p:pic>
    </p:spTree>
    <p:extLst>
      <p:ext uri="{BB962C8B-B14F-4D97-AF65-F5344CB8AC3E}">
        <p14:creationId xmlns:p14="http://schemas.microsoft.com/office/powerpoint/2010/main" val="1844551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20</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690629"/>
            <a:ext cx="4152765" cy="4315192"/>
          </a:xfrm>
        </p:spPr>
        <p:txBody>
          <a:body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Linear Regression Model:</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0.290</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b="1" dirty="0">
                <a:solidFill>
                  <a:schemeClr val="accent1"/>
                </a:solidFill>
                <a:latin typeface="Bahnschrift SemiBold" panose="020B0502040204020203" pitchFamily="34" charset="0"/>
              </a:rPr>
              <a:t>Polynomial Regression Model:</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0.474</a:t>
            </a:r>
          </a:p>
          <a:p>
            <a:endParaRPr lang="en-US" sz="20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108619"/>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Random Forest Regressor:</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0.577</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dirty="0">
                <a:solidFill>
                  <a:schemeClr val="accent1"/>
                </a:solidFill>
                <a:latin typeface="Bahnschrift SemiBold" panose="020B0502040204020203" pitchFamily="34" charset="0"/>
              </a:rPr>
              <a:t>Gradient Boosted Regressor:</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0.605</a:t>
            </a:r>
          </a:p>
          <a:p>
            <a:pPr marL="457200" lvl="1" indent="0">
              <a:buNone/>
            </a:pPr>
            <a:endParaRPr lang="en-US" sz="2000" b="1" dirty="0">
              <a:solidFill>
                <a:schemeClr val="accent5">
                  <a:lumMod val="50000"/>
                  <a:lumOff val="50000"/>
                </a:schemeClr>
              </a:solidFill>
              <a:latin typeface="Bahnschrift SemiBold" panose="020B0502040204020203" pitchFamily="34" charset="0"/>
            </a:endParaRPr>
          </a:p>
          <a:p>
            <a:r>
              <a:rPr lang="en-US" sz="2000" b="1" dirty="0">
                <a:solidFill>
                  <a:schemeClr val="accent1"/>
                </a:solidFill>
                <a:latin typeface="Bahnschrift SemiBold" panose="020B0502040204020203" pitchFamily="34" charset="0"/>
              </a:rPr>
              <a:t>Extreme Gradient Boosting (</a:t>
            </a:r>
            <a:r>
              <a:rPr lang="en-US" sz="2000" b="1" dirty="0" err="1">
                <a:solidFill>
                  <a:schemeClr val="accent1"/>
                </a:solidFill>
                <a:latin typeface="Bahnschrift SemiBold" panose="020B0502040204020203" pitchFamily="34" charset="0"/>
              </a:rPr>
              <a:t>XGBoost</a:t>
            </a:r>
            <a:r>
              <a:rPr lang="en-US" sz="2000" b="1" dirty="0">
                <a:solidFill>
                  <a:schemeClr val="accent1"/>
                </a:solidFill>
                <a:latin typeface="Bahnschrift SemiBold" panose="020B0502040204020203" pitchFamily="34" charset="0"/>
              </a:rPr>
              <a:t>):</a:t>
            </a:r>
          </a:p>
          <a:p>
            <a:pPr lvl="1"/>
            <a:r>
              <a:rPr lang="en-US" sz="2000" b="1" dirty="0">
                <a:latin typeface="Bahnschrift SemiBold" panose="020B0502040204020203" pitchFamily="34" charset="0"/>
              </a:rPr>
              <a:t>R^2 for test set: </a:t>
            </a:r>
            <a:r>
              <a:rPr lang="en-US" sz="2000" b="1" dirty="0">
                <a:solidFill>
                  <a:schemeClr val="accent5">
                    <a:lumMod val="50000"/>
                    <a:lumOff val="50000"/>
                  </a:schemeClr>
                </a:solidFill>
                <a:latin typeface="Bahnschrift SemiBold" panose="020B0502040204020203" pitchFamily="34" charset="0"/>
              </a:rPr>
              <a:t>0.729</a:t>
            </a:r>
          </a:p>
        </p:txBody>
      </p:sp>
      <p:sp>
        <p:nvSpPr>
          <p:cNvPr id="7" name="Content Placeholder 16">
            <a:extLst>
              <a:ext uri="{FF2B5EF4-FFF2-40B4-BE49-F238E27FC236}">
                <a16:creationId xmlns:a16="http://schemas.microsoft.com/office/drawing/2014/main" id="{061C3906-831E-48E3-AA26-5A9170BBBC03}"/>
              </a:ext>
            </a:extLst>
          </p:cNvPr>
          <p:cNvSpPr txBox="1">
            <a:spLocks/>
          </p:cNvSpPr>
          <p:nvPr/>
        </p:nvSpPr>
        <p:spPr>
          <a:xfrm>
            <a:off x="563451" y="5266381"/>
            <a:ext cx="5260367" cy="96600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dirty="0">
                <a:solidFill>
                  <a:srgbClr val="7030A0"/>
                </a:solidFill>
                <a:latin typeface="Bahnschrift SemiBold" panose="020B0502040204020203" pitchFamily="34" charset="0"/>
              </a:rPr>
              <a:t>In general, they all underfit</a:t>
            </a:r>
          </a:p>
        </p:txBody>
      </p:sp>
    </p:spTree>
    <p:extLst>
      <p:ext uri="{BB962C8B-B14F-4D97-AF65-F5344CB8AC3E}">
        <p14:creationId xmlns:p14="http://schemas.microsoft.com/office/powerpoint/2010/main" val="35782016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21</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sp>
        <p:nvSpPr>
          <p:cNvPr id="7" name="Content Placeholder 16">
            <a:extLst>
              <a:ext uri="{FF2B5EF4-FFF2-40B4-BE49-F238E27FC236}">
                <a16:creationId xmlns:a16="http://schemas.microsoft.com/office/drawing/2014/main" id="{FA1F868D-B9FA-4FD7-AB1A-F144027C6E26}"/>
              </a:ext>
            </a:extLst>
          </p:cNvPr>
          <p:cNvSpPr txBox="1">
            <a:spLocks/>
          </p:cNvSpPr>
          <p:nvPr/>
        </p:nvSpPr>
        <p:spPr>
          <a:xfrm>
            <a:off x="835633" y="5328325"/>
            <a:ext cx="5260367" cy="96600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000" b="1"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7766171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22</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2085892"/>
            <a:ext cx="9666716" cy="2242407"/>
          </a:xfrm>
        </p:spPr>
        <p:txBody>
          <a:bodyPr/>
          <a:lstStyle/>
          <a:p>
            <a:pPr algn="ctr"/>
            <a:endParaRPr lang="en-US" sz="3000" b="1" dirty="0">
              <a:latin typeface="Bahnschrift SemiBold" panose="020B0502040204020203" pitchFamily="34" charset="0"/>
            </a:endParaRPr>
          </a:p>
          <a:p>
            <a:pPr marL="0" indent="0" algn="ctr">
              <a:buNone/>
            </a:pPr>
            <a:r>
              <a:rPr lang="en-US" sz="3000" b="1" dirty="0">
                <a:latin typeface="Bahnschrift SemiBold" panose="020B0502040204020203" pitchFamily="34" charset="0"/>
              </a:rPr>
              <a:t>Intuitively, car’s brand (make) determines the product’s price, so let’s work on that.</a:t>
            </a:r>
          </a:p>
          <a:p>
            <a:pPr algn="ctr"/>
            <a:endParaRPr lang="en-US" sz="30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spTree>
    <p:extLst>
      <p:ext uri="{BB962C8B-B14F-4D97-AF65-F5344CB8AC3E}">
        <p14:creationId xmlns:p14="http://schemas.microsoft.com/office/powerpoint/2010/main" val="9645833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23</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271404"/>
            <a:ext cx="4561839" cy="4315192"/>
          </a:xfrm>
        </p:spPr>
        <p:txBody>
          <a:body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Linear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0.505</a:t>
            </a:r>
          </a:p>
          <a:p>
            <a:pPr marL="457200" lvl="1" indent="0">
              <a:buNone/>
            </a:pPr>
            <a:endParaRPr lang="en-US" sz="2200" b="1" dirty="0">
              <a:solidFill>
                <a:srgbClr val="00B050"/>
              </a:solidFill>
              <a:latin typeface="Bahnschrift SemiBold" panose="020B0502040204020203" pitchFamily="34" charset="0"/>
            </a:endParaRPr>
          </a:p>
          <a:p>
            <a:r>
              <a:rPr lang="en-US" sz="2200" b="1" dirty="0">
                <a:solidFill>
                  <a:schemeClr val="accent1"/>
                </a:solidFill>
                <a:latin typeface="Bahnschrift SemiBold" panose="020B0502040204020203" pitchFamily="34" charset="0"/>
              </a:rPr>
              <a:t>Polynomial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0.695</a:t>
            </a:r>
          </a:p>
          <a:p>
            <a:endParaRPr lang="en-US" sz="22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652293"/>
            <a:ext cx="5429184" cy="3913619"/>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0.870</a:t>
            </a:r>
          </a:p>
        </p:txBody>
      </p:sp>
    </p:spTree>
    <p:extLst>
      <p:ext uri="{BB962C8B-B14F-4D97-AF65-F5344CB8AC3E}">
        <p14:creationId xmlns:p14="http://schemas.microsoft.com/office/powerpoint/2010/main" val="26186734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24</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271404"/>
            <a:ext cx="4561839" cy="4315192"/>
          </a:xfrm>
        </p:spPr>
        <p:txBody>
          <a:body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Linear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0.505</a:t>
            </a:r>
          </a:p>
          <a:p>
            <a:pPr marL="457200" lvl="1" indent="0">
              <a:buNone/>
            </a:pPr>
            <a:endParaRPr lang="en-US" sz="2200" b="1" dirty="0">
              <a:solidFill>
                <a:srgbClr val="00B050"/>
              </a:solidFill>
              <a:latin typeface="Bahnschrift SemiBold" panose="020B0502040204020203" pitchFamily="34" charset="0"/>
            </a:endParaRPr>
          </a:p>
          <a:p>
            <a:r>
              <a:rPr lang="en-US" sz="2200" b="1" dirty="0">
                <a:solidFill>
                  <a:schemeClr val="accent1"/>
                </a:solidFill>
                <a:latin typeface="Bahnschrift SemiBold" panose="020B0502040204020203" pitchFamily="34" charset="0"/>
              </a:rPr>
              <a:t>Polynomial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0.695</a:t>
            </a:r>
          </a:p>
          <a:p>
            <a:endParaRPr lang="en-US" sz="22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652293"/>
            <a:ext cx="5429184" cy="3913619"/>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0.870</a:t>
            </a:r>
          </a:p>
        </p:txBody>
      </p:sp>
      <p:sp>
        <p:nvSpPr>
          <p:cNvPr id="8" name="TextBox 7">
            <a:extLst>
              <a:ext uri="{FF2B5EF4-FFF2-40B4-BE49-F238E27FC236}">
                <a16:creationId xmlns:a16="http://schemas.microsoft.com/office/drawing/2014/main" id="{C70CC347-0077-4675-A8E9-3C2AD5A9ADDE}"/>
              </a:ext>
            </a:extLst>
          </p:cNvPr>
          <p:cNvSpPr txBox="1"/>
          <p:nvPr/>
        </p:nvSpPr>
        <p:spPr>
          <a:xfrm>
            <a:off x="6384758" y="3891897"/>
            <a:ext cx="4523874" cy="830997"/>
          </a:xfrm>
          <a:prstGeom prst="rect">
            <a:avLst/>
          </a:prstGeom>
          <a:noFill/>
        </p:spPr>
        <p:txBody>
          <a:bodyPr wrap="square">
            <a:spAutoFit/>
          </a:bodyPr>
          <a:lstStyle/>
          <a:p>
            <a:pPr marL="0" indent="0" algn="ctr">
              <a:buNone/>
            </a:pPr>
            <a:r>
              <a:rPr lang="en-US" sz="2400" b="1" dirty="0">
                <a:latin typeface="Bahnschrift SemiBold" panose="020B0502040204020203" pitchFamily="34" charset="0"/>
              </a:rPr>
              <a:t>We have better results, can we improve our performance?</a:t>
            </a:r>
          </a:p>
        </p:txBody>
      </p:sp>
    </p:spTree>
    <p:extLst>
      <p:ext uri="{BB962C8B-B14F-4D97-AF65-F5344CB8AC3E}">
        <p14:creationId xmlns:p14="http://schemas.microsoft.com/office/powerpoint/2010/main" val="366771366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25</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sp>
        <p:nvSpPr>
          <p:cNvPr id="7" name="Content Placeholder 16">
            <a:extLst>
              <a:ext uri="{FF2B5EF4-FFF2-40B4-BE49-F238E27FC236}">
                <a16:creationId xmlns:a16="http://schemas.microsoft.com/office/drawing/2014/main" id="{FA1F868D-B9FA-4FD7-AB1A-F144027C6E26}"/>
              </a:ext>
            </a:extLst>
          </p:cNvPr>
          <p:cNvSpPr txBox="1">
            <a:spLocks/>
          </p:cNvSpPr>
          <p:nvPr/>
        </p:nvSpPr>
        <p:spPr>
          <a:xfrm>
            <a:off x="835633" y="5328325"/>
            <a:ext cx="5260367" cy="96600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000" b="1" dirty="0">
              <a:solidFill>
                <a:srgbClr val="7030A0"/>
              </a:solidFill>
              <a:latin typeface="Bahnschrift SemiBold" panose="020B0502040204020203" pitchFamily="34" charset="0"/>
            </a:endParaRPr>
          </a:p>
        </p:txBody>
      </p:sp>
      <p:sp>
        <p:nvSpPr>
          <p:cNvPr id="8" name="Content Placeholder 16">
            <a:extLst>
              <a:ext uri="{FF2B5EF4-FFF2-40B4-BE49-F238E27FC236}">
                <a16:creationId xmlns:a16="http://schemas.microsoft.com/office/drawing/2014/main" id="{8FBFE539-BC9A-461A-A03D-43605420FD92}"/>
              </a:ext>
            </a:extLst>
          </p:cNvPr>
          <p:cNvSpPr txBox="1">
            <a:spLocks/>
          </p:cNvSpPr>
          <p:nvPr/>
        </p:nvSpPr>
        <p:spPr>
          <a:xfrm>
            <a:off x="1606163" y="2613012"/>
            <a:ext cx="9374658" cy="73588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Let’s </a:t>
            </a:r>
            <a:r>
              <a:rPr lang="en-US" sz="3600" b="1" dirty="0" err="1">
                <a:latin typeface="Bahnschrift SemiBold" panose="020B0502040204020203" pitchFamily="34" charset="0"/>
              </a:rPr>
              <a:t>dummify</a:t>
            </a:r>
            <a:r>
              <a:rPr lang="en-US" sz="3600" b="1" dirty="0">
                <a:latin typeface="Bahnschrift SemiBold" panose="020B0502040204020203" pitchFamily="34" charset="0"/>
              </a:rPr>
              <a:t> the entire dataset!</a:t>
            </a:r>
          </a:p>
        </p:txBody>
      </p:sp>
    </p:spTree>
    <p:extLst>
      <p:ext uri="{BB962C8B-B14F-4D97-AF65-F5344CB8AC3E}">
        <p14:creationId xmlns:p14="http://schemas.microsoft.com/office/powerpoint/2010/main" val="41978065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26</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687797"/>
            <a:ext cx="4152765" cy="4315192"/>
          </a:xfrm>
        </p:spPr>
        <p:txBody>
          <a:body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Linear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0.869</a:t>
            </a:r>
          </a:p>
          <a:p>
            <a:pPr lvl="1"/>
            <a:r>
              <a:rPr lang="en-US" sz="2200" b="1" dirty="0">
                <a:latin typeface="Bahnschrift SemiBold" panose="020B0502040204020203" pitchFamily="34" charset="0"/>
              </a:rPr>
              <a:t>RMSE = </a:t>
            </a:r>
            <a:r>
              <a:rPr lang="en-US" sz="2200" b="1" dirty="0">
                <a:solidFill>
                  <a:srgbClr val="00B050"/>
                </a:solidFill>
                <a:latin typeface="Bahnschrift SemiBold" panose="020B0502040204020203" pitchFamily="34" charset="0"/>
              </a:rPr>
              <a:t>4787.90</a:t>
            </a:r>
          </a:p>
          <a:p>
            <a:r>
              <a:rPr lang="en-US" sz="2200" b="1" dirty="0">
                <a:solidFill>
                  <a:schemeClr val="accent1"/>
                </a:solidFill>
                <a:latin typeface="Bahnschrift SemiBold" panose="020B0502040204020203" pitchFamily="34" charset="0"/>
              </a:rPr>
              <a:t>Lasso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0.866</a:t>
            </a:r>
          </a:p>
          <a:p>
            <a:pPr marL="0" indent="0">
              <a:buNone/>
            </a:pPr>
            <a:endParaRPr lang="en-US" sz="22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448268" y="272339"/>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L1/L2 Regularization</a:t>
            </a:r>
          </a:p>
          <a:p>
            <a:pPr marL="0" indent="0" algn="ctr">
              <a:buNone/>
            </a:pPr>
            <a:r>
              <a:rPr lang="en-US" sz="2800" b="1" dirty="0">
                <a:latin typeface="Bahnschrift SemiBold" panose="020B0502040204020203" pitchFamily="34" charset="0"/>
              </a:rPr>
              <a:t>K-Fold Cross-Validation!</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720450" y="1687797"/>
            <a:ext cx="5429184" cy="489786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0.920</a:t>
            </a:r>
          </a:p>
          <a:p>
            <a:pPr lvl="1"/>
            <a:r>
              <a:rPr lang="en-US" sz="2200" b="1" dirty="0">
                <a:latin typeface="Bahnschrift SemiBold" panose="020B0502040204020203" pitchFamily="34" charset="0"/>
              </a:rPr>
              <a:t>RMSE = </a:t>
            </a:r>
            <a:r>
              <a:rPr lang="en-US" sz="2200" b="1" dirty="0">
                <a:solidFill>
                  <a:srgbClr val="00B050"/>
                </a:solidFill>
                <a:latin typeface="Bahnschrift SemiBold" panose="020B0502040204020203" pitchFamily="34" charset="0"/>
              </a:rPr>
              <a:t>3749.5</a:t>
            </a:r>
          </a:p>
          <a:p>
            <a:r>
              <a:rPr lang="en-US" sz="2200" b="1" dirty="0">
                <a:solidFill>
                  <a:schemeClr val="accent1"/>
                </a:solidFill>
                <a:latin typeface="Bahnschrift SemiBold" panose="020B0502040204020203" pitchFamily="34" charset="0"/>
              </a:rPr>
              <a:t>Ridge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0.865</a:t>
            </a:r>
          </a:p>
          <a:p>
            <a:pPr marL="457200" lvl="1" indent="0">
              <a:buNone/>
            </a:pPr>
            <a:endParaRPr lang="en-US" sz="2200" b="1" dirty="0">
              <a:solidFill>
                <a:srgbClr val="00B050"/>
              </a:solidFill>
              <a:latin typeface="Bahnschrift SemiBold" panose="020B0502040204020203" pitchFamily="34" charset="0"/>
            </a:endParaRPr>
          </a:p>
          <a:p>
            <a:pPr lvl="1"/>
            <a:endParaRPr lang="en-US" sz="2200" b="1" dirty="0">
              <a:solidFill>
                <a:schemeClr val="accent5">
                  <a:lumMod val="50000"/>
                  <a:lumOff val="50000"/>
                </a:schemeClr>
              </a:solidFill>
              <a:latin typeface="Bahnschrift SemiBold" panose="020B0502040204020203" pitchFamily="34" charset="0"/>
            </a:endParaRPr>
          </a:p>
        </p:txBody>
      </p:sp>
    </p:spTree>
    <p:extLst>
      <p:ext uri="{BB962C8B-B14F-4D97-AF65-F5344CB8AC3E}">
        <p14:creationId xmlns:p14="http://schemas.microsoft.com/office/powerpoint/2010/main" val="31589737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PREDICTION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27</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473242" y="3554728"/>
            <a:ext cx="4588041" cy="2227980"/>
          </a:xfrm>
        </p:spPr>
        <p:txBody>
          <a:body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Linear Regression Model predicts</a:t>
            </a:r>
          </a:p>
          <a:p>
            <a:pPr marL="0" indent="0" algn="ctr">
              <a:buNone/>
            </a:pPr>
            <a:r>
              <a:rPr lang="en-US" sz="2200" b="1" dirty="0">
                <a:latin typeface="Bahnschrift SemiBold" panose="020B0502040204020203" pitchFamily="34" charset="0"/>
              </a:rPr>
              <a:t>$35,235</a:t>
            </a: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676010" y="3574588"/>
            <a:ext cx="6042748"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 predicts</a:t>
            </a:r>
          </a:p>
          <a:p>
            <a:pPr marL="457200" lvl="1" indent="0" algn="ctr">
              <a:buNone/>
            </a:pPr>
            <a:r>
              <a:rPr lang="en-US" sz="2200" b="1" dirty="0">
                <a:latin typeface="Bahnschrift SemiBold" panose="020B0502040204020203" pitchFamily="34" charset="0"/>
              </a:rPr>
              <a:t>$35,089</a:t>
            </a:r>
          </a:p>
          <a:p>
            <a:pPr lvl="1"/>
            <a:endParaRPr lang="en-US" sz="2200" b="1" dirty="0">
              <a:solidFill>
                <a:schemeClr val="accent5">
                  <a:lumMod val="50000"/>
                  <a:lumOff val="50000"/>
                </a:schemeClr>
              </a:solidFill>
              <a:latin typeface="Bahnschrift SemiBold" panose="020B0502040204020203" pitchFamily="34" charset="0"/>
            </a:endParaRPr>
          </a:p>
        </p:txBody>
      </p:sp>
      <p:pic>
        <p:nvPicPr>
          <p:cNvPr id="3" name="Picture 2" descr="A black sports car&#10;&#10;Description automatically generated with medium confidence">
            <a:extLst>
              <a:ext uri="{FF2B5EF4-FFF2-40B4-BE49-F238E27FC236}">
                <a16:creationId xmlns:a16="http://schemas.microsoft.com/office/drawing/2014/main" id="{E09CE229-AE34-4FFB-85E4-207757C9254E}"/>
              </a:ext>
            </a:extLst>
          </p:cNvPr>
          <p:cNvPicPr>
            <a:picLocks noChangeAspect="1"/>
          </p:cNvPicPr>
          <p:nvPr/>
        </p:nvPicPr>
        <p:blipFill>
          <a:blip r:embed="rId3"/>
          <a:stretch>
            <a:fillRect/>
          </a:stretch>
        </p:blipFill>
        <p:spPr>
          <a:xfrm>
            <a:off x="6392789" y="837775"/>
            <a:ext cx="4551984" cy="3004309"/>
          </a:xfrm>
          <a:prstGeom prst="rect">
            <a:avLst/>
          </a:prstGeom>
        </p:spPr>
      </p:pic>
      <p:sp>
        <p:nvSpPr>
          <p:cNvPr id="11" name="Content Placeholder 16">
            <a:extLst>
              <a:ext uri="{FF2B5EF4-FFF2-40B4-BE49-F238E27FC236}">
                <a16:creationId xmlns:a16="http://schemas.microsoft.com/office/drawing/2014/main" id="{0554115F-7D7F-421A-B692-4C3D6E58A868}"/>
              </a:ext>
            </a:extLst>
          </p:cNvPr>
          <p:cNvSpPr txBox="1">
            <a:spLocks/>
          </p:cNvSpPr>
          <p:nvPr/>
        </p:nvSpPr>
        <p:spPr>
          <a:xfrm>
            <a:off x="908519" y="1507288"/>
            <a:ext cx="4152765" cy="431519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b="1" dirty="0">
              <a:latin typeface="Bahnschrift SemiBold" panose="020B0502040204020203" pitchFamily="34" charset="0"/>
            </a:endParaRPr>
          </a:p>
        </p:txBody>
      </p:sp>
      <p:sp>
        <p:nvSpPr>
          <p:cNvPr id="12" name="Content Placeholder 16">
            <a:extLst>
              <a:ext uri="{FF2B5EF4-FFF2-40B4-BE49-F238E27FC236}">
                <a16:creationId xmlns:a16="http://schemas.microsoft.com/office/drawing/2014/main" id="{DFD207B7-F38E-49C9-BA40-6E321140230E}"/>
              </a:ext>
            </a:extLst>
          </p:cNvPr>
          <p:cNvSpPr txBox="1">
            <a:spLocks/>
          </p:cNvSpPr>
          <p:nvPr/>
        </p:nvSpPr>
        <p:spPr>
          <a:xfrm>
            <a:off x="796223" y="1614104"/>
            <a:ext cx="5933440" cy="222798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solidFill>
                  <a:schemeClr val="accent5">
                    <a:lumMod val="90000"/>
                    <a:lumOff val="10000"/>
                  </a:schemeClr>
                </a:solidFill>
                <a:latin typeface="Bahnschrift SemiBold" panose="020B0502040204020203" pitchFamily="34" charset="0"/>
              </a:rPr>
              <a:t>2017 Chevrolet Camaro 2SS</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44,953 Mileage, Gasoline engine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City MPG 16 – Highway MPG 25</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RWD – Engine 6.2L V8 – 8 speed Manual</a:t>
            </a:r>
          </a:p>
        </p:txBody>
      </p:sp>
    </p:spTree>
    <p:extLst>
      <p:ext uri="{BB962C8B-B14F-4D97-AF65-F5344CB8AC3E}">
        <p14:creationId xmlns:p14="http://schemas.microsoft.com/office/powerpoint/2010/main" val="3681119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PREDICTION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28</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473242" y="3554728"/>
            <a:ext cx="4588041" cy="2227980"/>
          </a:xfrm>
        </p:spPr>
        <p:txBody>
          <a:body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Linear Regression Model predicts</a:t>
            </a:r>
          </a:p>
          <a:p>
            <a:pPr marL="0" indent="0" algn="ctr">
              <a:buNone/>
            </a:pPr>
            <a:r>
              <a:rPr lang="en-US" sz="2200" b="1" dirty="0">
                <a:latin typeface="Bahnschrift SemiBold" panose="020B0502040204020203" pitchFamily="34" charset="0"/>
              </a:rPr>
              <a:t>$35,235</a:t>
            </a: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676010" y="3574588"/>
            <a:ext cx="6042748"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 predicts</a:t>
            </a:r>
          </a:p>
          <a:p>
            <a:pPr marL="457200" lvl="1" indent="0" algn="ctr">
              <a:buNone/>
            </a:pPr>
            <a:r>
              <a:rPr lang="en-US" sz="2200" b="1" dirty="0">
                <a:latin typeface="Bahnschrift SemiBold" panose="020B0502040204020203" pitchFamily="34" charset="0"/>
              </a:rPr>
              <a:t>$35,893</a:t>
            </a:r>
          </a:p>
          <a:p>
            <a:pPr lvl="1"/>
            <a:endParaRPr lang="en-US" sz="2200" b="1" dirty="0">
              <a:solidFill>
                <a:schemeClr val="accent5">
                  <a:lumMod val="50000"/>
                  <a:lumOff val="50000"/>
                </a:schemeClr>
              </a:solidFill>
              <a:latin typeface="Bahnschrift SemiBold" panose="020B0502040204020203" pitchFamily="34" charset="0"/>
            </a:endParaRPr>
          </a:p>
        </p:txBody>
      </p:sp>
      <p:pic>
        <p:nvPicPr>
          <p:cNvPr id="3" name="Picture 2" descr="A black sports car&#10;&#10;Description automatically generated with medium confidence">
            <a:extLst>
              <a:ext uri="{FF2B5EF4-FFF2-40B4-BE49-F238E27FC236}">
                <a16:creationId xmlns:a16="http://schemas.microsoft.com/office/drawing/2014/main" id="{E09CE229-AE34-4FFB-85E4-207757C9254E}"/>
              </a:ext>
            </a:extLst>
          </p:cNvPr>
          <p:cNvPicPr>
            <a:picLocks noChangeAspect="1"/>
          </p:cNvPicPr>
          <p:nvPr/>
        </p:nvPicPr>
        <p:blipFill>
          <a:blip r:embed="rId3"/>
          <a:stretch>
            <a:fillRect/>
          </a:stretch>
        </p:blipFill>
        <p:spPr>
          <a:xfrm>
            <a:off x="6392789" y="837775"/>
            <a:ext cx="4551984" cy="3004309"/>
          </a:xfrm>
          <a:prstGeom prst="rect">
            <a:avLst/>
          </a:prstGeom>
        </p:spPr>
      </p:pic>
      <p:sp>
        <p:nvSpPr>
          <p:cNvPr id="11" name="Content Placeholder 16">
            <a:extLst>
              <a:ext uri="{FF2B5EF4-FFF2-40B4-BE49-F238E27FC236}">
                <a16:creationId xmlns:a16="http://schemas.microsoft.com/office/drawing/2014/main" id="{0554115F-7D7F-421A-B692-4C3D6E58A868}"/>
              </a:ext>
            </a:extLst>
          </p:cNvPr>
          <p:cNvSpPr txBox="1">
            <a:spLocks/>
          </p:cNvSpPr>
          <p:nvPr/>
        </p:nvSpPr>
        <p:spPr>
          <a:xfrm>
            <a:off x="908519" y="1507288"/>
            <a:ext cx="4152765" cy="431519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b="1" dirty="0">
              <a:latin typeface="Bahnschrift SemiBold" panose="020B0502040204020203" pitchFamily="34" charset="0"/>
            </a:endParaRPr>
          </a:p>
        </p:txBody>
      </p:sp>
      <p:sp>
        <p:nvSpPr>
          <p:cNvPr id="12" name="Content Placeholder 16">
            <a:extLst>
              <a:ext uri="{FF2B5EF4-FFF2-40B4-BE49-F238E27FC236}">
                <a16:creationId xmlns:a16="http://schemas.microsoft.com/office/drawing/2014/main" id="{DFD207B7-F38E-49C9-BA40-6E321140230E}"/>
              </a:ext>
            </a:extLst>
          </p:cNvPr>
          <p:cNvSpPr txBox="1">
            <a:spLocks/>
          </p:cNvSpPr>
          <p:nvPr/>
        </p:nvSpPr>
        <p:spPr>
          <a:xfrm>
            <a:off x="796223" y="1614104"/>
            <a:ext cx="5933440" cy="222798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solidFill>
                  <a:schemeClr val="accent5">
                    <a:lumMod val="90000"/>
                    <a:lumOff val="10000"/>
                  </a:schemeClr>
                </a:solidFill>
                <a:latin typeface="Bahnschrift SemiBold" panose="020B0502040204020203" pitchFamily="34" charset="0"/>
              </a:rPr>
              <a:t>2017 Chevrolet Camaro 2SS</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44,953 Mileage, Gasoline engine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City MPG 16 – Highway MPG 25</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RWD – Engine 6.2L V8 – 8 speed Manual</a:t>
            </a:r>
          </a:p>
        </p:txBody>
      </p:sp>
      <p:sp>
        <p:nvSpPr>
          <p:cNvPr id="13" name="Content Placeholder 16">
            <a:extLst>
              <a:ext uri="{FF2B5EF4-FFF2-40B4-BE49-F238E27FC236}">
                <a16:creationId xmlns:a16="http://schemas.microsoft.com/office/drawing/2014/main" id="{15E7DB10-82C4-44C7-809C-BD40621AB098}"/>
              </a:ext>
            </a:extLst>
          </p:cNvPr>
          <p:cNvSpPr txBox="1">
            <a:spLocks/>
          </p:cNvSpPr>
          <p:nvPr/>
        </p:nvSpPr>
        <p:spPr>
          <a:xfrm>
            <a:off x="3433015" y="4563215"/>
            <a:ext cx="4588041"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lgn="ctr">
              <a:buFont typeface="Arial" panose="020B0604020202020204" pitchFamily="34" charset="0"/>
              <a:buNone/>
            </a:pPr>
            <a:r>
              <a:rPr lang="en-US" sz="2200" b="1" dirty="0">
                <a:solidFill>
                  <a:schemeClr val="accent1"/>
                </a:solidFill>
                <a:latin typeface="Bahnschrift SemiBold" panose="020B0502040204020203" pitchFamily="34" charset="0"/>
              </a:rPr>
              <a:t>True value</a:t>
            </a:r>
          </a:p>
          <a:p>
            <a:pPr marL="0" indent="0" algn="ctr">
              <a:buFont typeface="Arial" panose="020B0604020202020204" pitchFamily="34" charset="0"/>
              <a:buNone/>
            </a:pPr>
            <a:r>
              <a:rPr lang="en-US" sz="2200" b="1" dirty="0">
                <a:latin typeface="Bahnschrift SemiBold" panose="020B0502040204020203" pitchFamily="34" charset="0"/>
              </a:rPr>
              <a:t>$38,395</a:t>
            </a:r>
          </a:p>
        </p:txBody>
      </p:sp>
      <p:sp>
        <p:nvSpPr>
          <p:cNvPr id="14" name="Rectangle: Rounded Corners 13">
            <a:extLst>
              <a:ext uri="{FF2B5EF4-FFF2-40B4-BE49-F238E27FC236}">
                <a16:creationId xmlns:a16="http://schemas.microsoft.com/office/drawing/2014/main" id="{8CF821AB-7993-4277-965A-735283B91FC4}"/>
              </a:ext>
            </a:extLst>
          </p:cNvPr>
          <p:cNvSpPr/>
          <p:nvPr/>
        </p:nvSpPr>
        <p:spPr>
          <a:xfrm>
            <a:off x="4245734" y="5142849"/>
            <a:ext cx="2860549" cy="1325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45222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PREDICTION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29</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473242" y="3554728"/>
            <a:ext cx="4588041" cy="2227980"/>
          </a:xfrm>
        </p:spPr>
        <p:txBody>
          <a:body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Linear Regression Model predicts</a:t>
            </a:r>
          </a:p>
          <a:p>
            <a:pPr marL="0" indent="0" algn="ctr">
              <a:buNone/>
            </a:pPr>
            <a:r>
              <a:rPr lang="en-US" sz="2200" b="1" dirty="0">
                <a:latin typeface="Bahnschrift SemiBold" panose="020B0502040204020203" pitchFamily="34" charset="0"/>
              </a:rPr>
              <a:t>$37,604</a:t>
            </a: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676010" y="3574588"/>
            <a:ext cx="6042748"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 predicts</a:t>
            </a:r>
          </a:p>
          <a:p>
            <a:pPr marL="457200" lvl="1" indent="0" algn="ctr">
              <a:buNone/>
            </a:pPr>
            <a:r>
              <a:rPr lang="en-US" sz="2200" b="1" dirty="0">
                <a:latin typeface="Bahnschrift SemiBold" panose="020B0502040204020203" pitchFamily="34" charset="0"/>
              </a:rPr>
              <a:t>$35,689</a:t>
            </a:r>
          </a:p>
          <a:p>
            <a:pPr lvl="1"/>
            <a:endParaRPr lang="en-US" sz="2200" b="1" dirty="0">
              <a:solidFill>
                <a:schemeClr val="accent5">
                  <a:lumMod val="50000"/>
                  <a:lumOff val="50000"/>
                </a:schemeClr>
              </a:solidFill>
              <a:latin typeface="Bahnschrift SemiBold" panose="020B0502040204020203" pitchFamily="34" charset="0"/>
            </a:endParaRPr>
          </a:p>
        </p:txBody>
      </p:sp>
      <p:sp>
        <p:nvSpPr>
          <p:cNvPr id="11" name="Content Placeholder 16">
            <a:extLst>
              <a:ext uri="{FF2B5EF4-FFF2-40B4-BE49-F238E27FC236}">
                <a16:creationId xmlns:a16="http://schemas.microsoft.com/office/drawing/2014/main" id="{0554115F-7D7F-421A-B692-4C3D6E58A868}"/>
              </a:ext>
            </a:extLst>
          </p:cNvPr>
          <p:cNvSpPr txBox="1">
            <a:spLocks/>
          </p:cNvSpPr>
          <p:nvPr/>
        </p:nvSpPr>
        <p:spPr>
          <a:xfrm>
            <a:off x="908519" y="1507288"/>
            <a:ext cx="4152765" cy="431519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b="1" dirty="0">
              <a:latin typeface="Bahnschrift SemiBold" panose="020B0502040204020203" pitchFamily="34" charset="0"/>
            </a:endParaRPr>
          </a:p>
        </p:txBody>
      </p:sp>
      <p:sp>
        <p:nvSpPr>
          <p:cNvPr id="12" name="Content Placeholder 16">
            <a:extLst>
              <a:ext uri="{FF2B5EF4-FFF2-40B4-BE49-F238E27FC236}">
                <a16:creationId xmlns:a16="http://schemas.microsoft.com/office/drawing/2014/main" id="{DFD207B7-F38E-49C9-BA40-6E321140230E}"/>
              </a:ext>
            </a:extLst>
          </p:cNvPr>
          <p:cNvSpPr txBox="1">
            <a:spLocks/>
          </p:cNvSpPr>
          <p:nvPr/>
        </p:nvSpPr>
        <p:spPr>
          <a:xfrm>
            <a:off x="796223" y="1614104"/>
            <a:ext cx="5933440" cy="222798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solidFill>
                  <a:schemeClr val="accent5">
                    <a:lumMod val="90000"/>
                    <a:lumOff val="10000"/>
                  </a:schemeClr>
                </a:solidFill>
                <a:latin typeface="Bahnschrift SemiBold" panose="020B0502040204020203" pitchFamily="34" charset="0"/>
              </a:rPr>
              <a:t>2018 INFINITY Q60 3.0t LUXE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18, 719 Mileage, Gasoline engine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City MPG 19 – Highway MPG 27</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AWD – Engine 3.0 V6 – 7 speed Automatic</a:t>
            </a:r>
          </a:p>
        </p:txBody>
      </p:sp>
      <p:pic>
        <p:nvPicPr>
          <p:cNvPr id="8" name="Picture 7" descr="A black car parked on a tiled surface&#10;&#10;Description automatically generated with medium confidence">
            <a:extLst>
              <a:ext uri="{FF2B5EF4-FFF2-40B4-BE49-F238E27FC236}">
                <a16:creationId xmlns:a16="http://schemas.microsoft.com/office/drawing/2014/main" id="{73054A35-9252-43F2-8433-811D799B297B}"/>
              </a:ext>
            </a:extLst>
          </p:cNvPr>
          <p:cNvPicPr>
            <a:picLocks noChangeAspect="1"/>
          </p:cNvPicPr>
          <p:nvPr/>
        </p:nvPicPr>
        <p:blipFill>
          <a:blip r:embed="rId3"/>
          <a:stretch>
            <a:fillRect/>
          </a:stretch>
        </p:blipFill>
        <p:spPr>
          <a:xfrm>
            <a:off x="6817935" y="1028518"/>
            <a:ext cx="4038614" cy="2693250"/>
          </a:xfrm>
          <a:prstGeom prst="rect">
            <a:avLst/>
          </a:prstGeom>
        </p:spPr>
      </p:pic>
    </p:spTree>
    <p:extLst>
      <p:ext uri="{BB962C8B-B14F-4D97-AF65-F5344CB8AC3E}">
        <p14:creationId xmlns:p14="http://schemas.microsoft.com/office/powerpoint/2010/main" val="4234804210"/>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37528"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Buy and sell used cars is always a big decision.</a:t>
            </a:r>
          </a:p>
          <a:p>
            <a:pPr lvl="1">
              <a:buFont typeface="Wingdings" panose="05000000000000000000" pitchFamily="2" charset="2"/>
              <a:buChar char="§"/>
            </a:pPr>
            <a:r>
              <a:rPr lang="en-US" sz="1600" dirty="0"/>
              <a:t>Create the tools to predict the as closest car’s price as possible.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6" name="Picture Placeholder 5" descr="A picture containing ground, outdoor, red, transport&#10;&#10;Description automatically generated">
            <a:extLst>
              <a:ext uri="{FF2B5EF4-FFF2-40B4-BE49-F238E27FC236}">
                <a16:creationId xmlns:a16="http://schemas.microsoft.com/office/drawing/2014/main" id="{473BF12C-E0CC-4250-AB55-54A566DBA573}"/>
              </a:ext>
            </a:extLst>
          </p:cNvPr>
          <p:cNvPicPr>
            <a:picLocks noGrp="1" noChangeAspect="1"/>
          </p:cNvPicPr>
          <p:nvPr>
            <p:ph type="pic" sz="quarter" idx="14"/>
          </p:nvPr>
        </p:nvPicPr>
        <p:blipFill>
          <a:blip r:embed="rId3"/>
          <a:srcRect t="8122" b="8122"/>
          <a:stretch>
            <a:fillRect/>
          </a:stretch>
        </p:blipFill>
        <p:spPr/>
      </p:pic>
    </p:spTree>
    <p:extLst>
      <p:ext uri="{BB962C8B-B14F-4D97-AF65-F5344CB8AC3E}">
        <p14:creationId xmlns:p14="http://schemas.microsoft.com/office/powerpoint/2010/main" val="1325373587"/>
      </p:ext>
    </p:extLst>
  </p:cSld>
  <p:clrMapOvr>
    <a:masterClrMapping/>
  </p:clrMapOvr>
  <p:transition>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PREDICTION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30</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473242" y="3554728"/>
            <a:ext cx="4588041" cy="2227980"/>
          </a:xfrm>
        </p:spPr>
        <p:txBody>
          <a:body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Linear Regression Model predicts</a:t>
            </a:r>
          </a:p>
          <a:p>
            <a:pPr marL="0" indent="0" algn="ctr">
              <a:buNone/>
            </a:pPr>
            <a:r>
              <a:rPr lang="en-US" sz="2200" b="1" dirty="0">
                <a:latin typeface="Bahnschrift SemiBold" panose="020B0502040204020203" pitchFamily="34" charset="0"/>
              </a:rPr>
              <a:t>$37,604</a:t>
            </a: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676010" y="3574588"/>
            <a:ext cx="6042748"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buNone/>
            </a:pPr>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 predicts</a:t>
            </a:r>
          </a:p>
          <a:p>
            <a:pPr marL="457200" lvl="1" indent="0" algn="ctr">
              <a:buNone/>
            </a:pPr>
            <a:r>
              <a:rPr lang="en-US" sz="2200" b="1" dirty="0">
                <a:latin typeface="Bahnschrift SemiBold" panose="020B0502040204020203" pitchFamily="34" charset="0"/>
              </a:rPr>
              <a:t>$35,689</a:t>
            </a:r>
          </a:p>
          <a:p>
            <a:pPr lvl="1"/>
            <a:endParaRPr lang="en-US" sz="2200" b="1" dirty="0">
              <a:solidFill>
                <a:schemeClr val="accent5">
                  <a:lumMod val="50000"/>
                  <a:lumOff val="50000"/>
                </a:schemeClr>
              </a:solidFill>
              <a:latin typeface="Bahnschrift SemiBold" panose="020B0502040204020203" pitchFamily="34" charset="0"/>
            </a:endParaRPr>
          </a:p>
        </p:txBody>
      </p:sp>
      <p:sp>
        <p:nvSpPr>
          <p:cNvPr id="11" name="Content Placeholder 16">
            <a:extLst>
              <a:ext uri="{FF2B5EF4-FFF2-40B4-BE49-F238E27FC236}">
                <a16:creationId xmlns:a16="http://schemas.microsoft.com/office/drawing/2014/main" id="{0554115F-7D7F-421A-B692-4C3D6E58A868}"/>
              </a:ext>
            </a:extLst>
          </p:cNvPr>
          <p:cNvSpPr txBox="1">
            <a:spLocks/>
          </p:cNvSpPr>
          <p:nvPr/>
        </p:nvSpPr>
        <p:spPr>
          <a:xfrm>
            <a:off x="908519" y="1507288"/>
            <a:ext cx="4152765" cy="431519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b="1" dirty="0">
              <a:latin typeface="Bahnschrift SemiBold" panose="020B0502040204020203" pitchFamily="34" charset="0"/>
            </a:endParaRPr>
          </a:p>
        </p:txBody>
      </p:sp>
      <p:sp>
        <p:nvSpPr>
          <p:cNvPr id="12" name="Content Placeholder 16">
            <a:extLst>
              <a:ext uri="{FF2B5EF4-FFF2-40B4-BE49-F238E27FC236}">
                <a16:creationId xmlns:a16="http://schemas.microsoft.com/office/drawing/2014/main" id="{DFD207B7-F38E-49C9-BA40-6E321140230E}"/>
              </a:ext>
            </a:extLst>
          </p:cNvPr>
          <p:cNvSpPr txBox="1">
            <a:spLocks/>
          </p:cNvSpPr>
          <p:nvPr/>
        </p:nvSpPr>
        <p:spPr>
          <a:xfrm>
            <a:off x="796223" y="1614104"/>
            <a:ext cx="5933440" cy="222798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2200" b="1" dirty="0">
                <a:solidFill>
                  <a:schemeClr val="accent5">
                    <a:lumMod val="90000"/>
                    <a:lumOff val="10000"/>
                  </a:schemeClr>
                </a:solidFill>
                <a:latin typeface="Bahnschrift SemiBold" panose="020B0502040204020203" pitchFamily="34" charset="0"/>
              </a:rPr>
              <a:t>2018 INFINITY Q60 3.0t LUXE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18, 719 Mileage, Gasoline engine</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City MPG 19 – Highway MPG 27</a:t>
            </a:r>
            <a:br>
              <a:rPr lang="en-US" sz="2200" b="1" dirty="0">
                <a:solidFill>
                  <a:schemeClr val="accent5">
                    <a:lumMod val="90000"/>
                    <a:lumOff val="10000"/>
                  </a:schemeClr>
                </a:solidFill>
                <a:latin typeface="Bahnschrift SemiBold" panose="020B0502040204020203" pitchFamily="34" charset="0"/>
              </a:rPr>
            </a:br>
            <a:r>
              <a:rPr lang="en-US" sz="2200" b="1" dirty="0">
                <a:solidFill>
                  <a:schemeClr val="accent5">
                    <a:lumMod val="90000"/>
                    <a:lumOff val="10000"/>
                  </a:schemeClr>
                </a:solidFill>
                <a:latin typeface="Bahnschrift SemiBold" panose="020B0502040204020203" pitchFamily="34" charset="0"/>
              </a:rPr>
              <a:t>AWD – Engine 3.0 V6 – 7 speed Automatic</a:t>
            </a:r>
          </a:p>
        </p:txBody>
      </p:sp>
      <p:pic>
        <p:nvPicPr>
          <p:cNvPr id="8" name="Picture 7" descr="A black car parked on a tiled surface&#10;&#10;Description automatically generated with medium confidence">
            <a:extLst>
              <a:ext uri="{FF2B5EF4-FFF2-40B4-BE49-F238E27FC236}">
                <a16:creationId xmlns:a16="http://schemas.microsoft.com/office/drawing/2014/main" id="{73054A35-9252-43F2-8433-811D799B297B}"/>
              </a:ext>
            </a:extLst>
          </p:cNvPr>
          <p:cNvPicPr>
            <a:picLocks noChangeAspect="1"/>
          </p:cNvPicPr>
          <p:nvPr/>
        </p:nvPicPr>
        <p:blipFill>
          <a:blip r:embed="rId3"/>
          <a:stretch>
            <a:fillRect/>
          </a:stretch>
        </p:blipFill>
        <p:spPr>
          <a:xfrm>
            <a:off x="6817935" y="1028518"/>
            <a:ext cx="4038614" cy="2693250"/>
          </a:xfrm>
          <a:prstGeom prst="rect">
            <a:avLst/>
          </a:prstGeom>
        </p:spPr>
      </p:pic>
      <p:sp>
        <p:nvSpPr>
          <p:cNvPr id="13" name="Content Placeholder 16">
            <a:extLst>
              <a:ext uri="{FF2B5EF4-FFF2-40B4-BE49-F238E27FC236}">
                <a16:creationId xmlns:a16="http://schemas.microsoft.com/office/drawing/2014/main" id="{5C919133-31D7-4690-AEE1-1F5ADBD60EA6}"/>
              </a:ext>
            </a:extLst>
          </p:cNvPr>
          <p:cNvSpPr txBox="1">
            <a:spLocks/>
          </p:cNvSpPr>
          <p:nvPr/>
        </p:nvSpPr>
        <p:spPr>
          <a:xfrm>
            <a:off x="3433015" y="4563215"/>
            <a:ext cx="4588041" cy="208765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pPr marL="0" indent="0" algn="ctr">
              <a:buFont typeface="Arial" panose="020B0604020202020204" pitchFamily="34" charset="0"/>
              <a:buNone/>
            </a:pPr>
            <a:r>
              <a:rPr lang="en-US" sz="2200" b="1" dirty="0">
                <a:solidFill>
                  <a:schemeClr val="accent1"/>
                </a:solidFill>
                <a:latin typeface="Bahnschrift SemiBold" panose="020B0502040204020203" pitchFamily="34" charset="0"/>
              </a:rPr>
              <a:t>True value</a:t>
            </a:r>
          </a:p>
          <a:p>
            <a:pPr marL="0" indent="0" algn="ctr">
              <a:buFont typeface="Arial" panose="020B0604020202020204" pitchFamily="34" charset="0"/>
              <a:buNone/>
            </a:pPr>
            <a:r>
              <a:rPr lang="en-US" sz="2200" b="1" dirty="0">
                <a:latin typeface="Bahnschrift SemiBold" panose="020B0502040204020203" pitchFamily="34" charset="0"/>
              </a:rPr>
              <a:t>$32,500</a:t>
            </a:r>
          </a:p>
        </p:txBody>
      </p:sp>
      <p:sp>
        <p:nvSpPr>
          <p:cNvPr id="14" name="Rectangle: Rounded Corners 13">
            <a:extLst>
              <a:ext uri="{FF2B5EF4-FFF2-40B4-BE49-F238E27FC236}">
                <a16:creationId xmlns:a16="http://schemas.microsoft.com/office/drawing/2014/main" id="{BA8274C0-30BF-465B-B743-25F1F761DFCA}"/>
              </a:ext>
            </a:extLst>
          </p:cNvPr>
          <p:cNvSpPr/>
          <p:nvPr/>
        </p:nvSpPr>
        <p:spPr>
          <a:xfrm>
            <a:off x="4245734" y="5142849"/>
            <a:ext cx="2860549" cy="132545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604062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CONCLUSION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31</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687797"/>
            <a:ext cx="4152765" cy="4315192"/>
          </a:xfrm>
        </p:spPr>
        <p:txBody>
          <a:body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Linear Regression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0.869</a:t>
            </a:r>
          </a:p>
          <a:p>
            <a:pPr lvl="1"/>
            <a:r>
              <a:rPr lang="en-US" sz="2200" b="1" dirty="0">
                <a:latin typeface="Bahnschrift SemiBold" panose="020B0502040204020203" pitchFamily="34" charset="0"/>
              </a:rPr>
              <a:t>RMSE = </a:t>
            </a:r>
            <a:r>
              <a:rPr lang="en-US" sz="2200" b="1" dirty="0">
                <a:solidFill>
                  <a:srgbClr val="00B050"/>
                </a:solidFill>
                <a:latin typeface="Bahnschrift SemiBold" panose="020B0502040204020203" pitchFamily="34" charset="0"/>
              </a:rPr>
              <a:t>4787.90</a:t>
            </a:r>
          </a:p>
          <a:p>
            <a:r>
              <a:rPr lang="en-US" sz="2200" b="1" dirty="0">
                <a:solidFill>
                  <a:schemeClr val="accent1"/>
                </a:solidFill>
                <a:latin typeface="Bahnschrift SemiBold" panose="020B0502040204020203" pitchFamily="34" charset="0"/>
              </a:rPr>
              <a:t>Lasso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0.866</a:t>
            </a:r>
          </a:p>
          <a:p>
            <a:pPr marL="0" indent="0">
              <a:buNone/>
            </a:pPr>
            <a:endParaRPr lang="en-US" sz="22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448268" y="272339"/>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L1/L2 Regularization</a:t>
            </a:r>
          </a:p>
          <a:p>
            <a:pPr marL="0" indent="0" algn="ctr">
              <a:buNone/>
            </a:pPr>
            <a:r>
              <a:rPr lang="en-US" sz="2800" b="1" dirty="0">
                <a:latin typeface="Bahnschrift SemiBold" panose="020B0502040204020203" pitchFamily="34" charset="0"/>
              </a:rPr>
              <a:t>K-Fold Cross-Validation!</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720450" y="1687797"/>
            <a:ext cx="5429184" cy="489786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200" b="1" dirty="0">
              <a:latin typeface="Bahnschrift SemiBold" panose="020B0502040204020203" pitchFamily="34" charset="0"/>
            </a:endParaRPr>
          </a:p>
          <a:p>
            <a:r>
              <a:rPr lang="en-US" sz="2200" b="1" dirty="0">
                <a:solidFill>
                  <a:schemeClr val="accent1"/>
                </a:solidFill>
                <a:latin typeface="Bahnschrift SemiBold" panose="020B0502040204020203" pitchFamily="34" charset="0"/>
              </a:rPr>
              <a:t>Extreme Gradient Boosting (</a:t>
            </a:r>
            <a:r>
              <a:rPr lang="en-US" sz="2200" b="1" dirty="0" err="1">
                <a:solidFill>
                  <a:schemeClr val="accent1"/>
                </a:solidFill>
                <a:latin typeface="Bahnschrift SemiBold" panose="020B0502040204020203" pitchFamily="34" charset="0"/>
              </a:rPr>
              <a:t>XGBoost</a:t>
            </a:r>
            <a:r>
              <a:rPr lang="en-US" sz="2200" b="1" dirty="0">
                <a:solidFill>
                  <a:schemeClr val="accent1"/>
                </a:solidFill>
                <a:latin typeface="Bahnschrift SemiBold" panose="020B0502040204020203" pitchFamily="34" charset="0"/>
              </a:rPr>
              <a:t>):</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0.920</a:t>
            </a:r>
          </a:p>
          <a:p>
            <a:pPr lvl="1"/>
            <a:r>
              <a:rPr lang="en-US" sz="2200" b="1" dirty="0">
                <a:latin typeface="Bahnschrift SemiBold" panose="020B0502040204020203" pitchFamily="34" charset="0"/>
              </a:rPr>
              <a:t>RMSE = </a:t>
            </a:r>
            <a:r>
              <a:rPr lang="en-US" sz="2200" b="1" dirty="0">
                <a:solidFill>
                  <a:srgbClr val="00B050"/>
                </a:solidFill>
                <a:latin typeface="Bahnschrift SemiBold" panose="020B0502040204020203" pitchFamily="34" charset="0"/>
              </a:rPr>
              <a:t>3749.5</a:t>
            </a:r>
          </a:p>
          <a:p>
            <a:r>
              <a:rPr lang="en-US" sz="2200" b="1" dirty="0">
                <a:solidFill>
                  <a:schemeClr val="accent1"/>
                </a:solidFill>
                <a:latin typeface="Bahnschrift SemiBold" panose="020B0502040204020203" pitchFamily="34" charset="0"/>
              </a:rPr>
              <a:t>Ridge Model:</a:t>
            </a:r>
          </a:p>
          <a:p>
            <a:pPr lvl="1"/>
            <a:r>
              <a:rPr lang="en-US" sz="2200" b="1" dirty="0">
                <a:latin typeface="Bahnschrift SemiBold" panose="020B0502040204020203" pitchFamily="34" charset="0"/>
              </a:rPr>
              <a:t>R^2 for test set: </a:t>
            </a:r>
            <a:r>
              <a:rPr lang="en-US" sz="2200" b="1" dirty="0">
                <a:solidFill>
                  <a:srgbClr val="00B050"/>
                </a:solidFill>
                <a:latin typeface="Bahnschrift SemiBold" panose="020B0502040204020203" pitchFamily="34" charset="0"/>
              </a:rPr>
              <a:t>0.865</a:t>
            </a:r>
          </a:p>
          <a:p>
            <a:pPr marL="457200" lvl="1" indent="0">
              <a:buNone/>
            </a:pPr>
            <a:endParaRPr lang="en-US" sz="2200" b="1" dirty="0">
              <a:solidFill>
                <a:srgbClr val="00B050"/>
              </a:solidFill>
              <a:latin typeface="Bahnschrift SemiBold" panose="020B0502040204020203" pitchFamily="34" charset="0"/>
            </a:endParaRPr>
          </a:p>
          <a:p>
            <a:pPr lvl="1"/>
            <a:endParaRPr lang="en-US" sz="2200" b="1" dirty="0">
              <a:solidFill>
                <a:schemeClr val="accent5">
                  <a:lumMod val="50000"/>
                  <a:lumOff val="50000"/>
                </a:schemeClr>
              </a:solidFill>
              <a:latin typeface="Bahnschrift SemiBold" panose="020B0502040204020203" pitchFamily="34" charset="0"/>
            </a:endParaRPr>
          </a:p>
        </p:txBody>
      </p:sp>
      <p:sp>
        <p:nvSpPr>
          <p:cNvPr id="7" name="Rectangle: Rounded Corners 6">
            <a:extLst>
              <a:ext uri="{FF2B5EF4-FFF2-40B4-BE49-F238E27FC236}">
                <a16:creationId xmlns:a16="http://schemas.microsoft.com/office/drawing/2014/main" id="{C7DC09D4-E2EA-4AA3-AAA9-CAE18EE6BEDC}"/>
              </a:ext>
            </a:extLst>
          </p:cNvPr>
          <p:cNvSpPr/>
          <p:nvPr/>
        </p:nvSpPr>
        <p:spPr>
          <a:xfrm>
            <a:off x="5510463" y="2129443"/>
            <a:ext cx="5574632" cy="200728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9769063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RESIDUALS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32</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440192"/>
            <a:ext cx="4476958" cy="4315192"/>
          </a:xfrm>
        </p:spPr>
        <p:txBody>
          <a:bodyPr/>
          <a:lstStyle/>
          <a:p>
            <a:endParaRPr lang="en-US" sz="2400" b="1" dirty="0">
              <a:latin typeface="Bahnschrift SemiBold" panose="020B0502040204020203" pitchFamily="34" charset="0"/>
            </a:endParaRPr>
          </a:p>
          <a:p>
            <a:r>
              <a:rPr lang="en-US" sz="2400" b="1" dirty="0">
                <a:solidFill>
                  <a:schemeClr val="accent1"/>
                </a:solidFill>
                <a:latin typeface="Bahnschrift SemiBold" panose="020B0502040204020203" pitchFamily="34" charset="0"/>
              </a:rPr>
              <a:t>Linear Regression Model:</a:t>
            </a:r>
          </a:p>
          <a:p>
            <a:pPr lvl="1"/>
            <a:r>
              <a:rPr lang="en-US" sz="2400" b="1" dirty="0">
                <a:latin typeface="Bahnschrift SemiBold" panose="020B0502040204020203" pitchFamily="34" charset="0"/>
              </a:rPr>
              <a:t>R^2 for train set: </a:t>
            </a:r>
            <a:r>
              <a:rPr lang="en-US" sz="2400" b="1" dirty="0">
                <a:solidFill>
                  <a:srgbClr val="00B050"/>
                </a:solidFill>
                <a:latin typeface="Bahnschrift SemiBold" panose="020B0502040204020203" pitchFamily="34" charset="0"/>
              </a:rPr>
              <a:t>0.871</a:t>
            </a:r>
          </a:p>
          <a:p>
            <a:pPr lvl="1"/>
            <a:r>
              <a:rPr lang="en-US" sz="2400" b="1" dirty="0">
                <a:latin typeface="Bahnschrift SemiBold" panose="020B0502040204020203" pitchFamily="34" charset="0"/>
              </a:rPr>
              <a:t>R^2 for validation set: </a:t>
            </a:r>
            <a:r>
              <a:rPr lang="en-US" sz="2400" b="1" dirty="0">
                <a:solidFill>
                  <a:srgbClr val="00B050"/>
                </a:solidFill>
                <a:latin typeface="Bahnschrift SemiBold" panose="020B0502040204020203" pitchFamily="34" charset="0"/>
              </a:rPr>
              <a:t>869</a:t>
            </a:r>
          </a:p>
          <a:p>
            <a:pPr lvl="1"/>
            <a:r>
              <a:rPr lang="en-US" sz="2400" b="1" dirty="0">
                <a:latin typeface="Bahnschrift SemiBold" panose="020B0502040204020203" pitchFamily="34" charset="0"/>
              </a:rPr>
              <a:t>RMSE = </a:t>
            </a:r>
            <a:r>
              <a:rPr lang="en-US" sz="2400" b="1" dirty="0">
                <a:solidFill>
                  <a:srgbClr val="00B050"/>
                </a:solidFill>
                <a:latin typeface="Bahnschrift SemiBold" panose="020B0502040204020203" pitchFamily="34" charset="0"/>
              </a:rPr>
              <a:t>4787.90</a:t>
            </a:r>
          </a:p>
          <a:p>
            <a:pPr marL="0" indent="0">
              <a:buNone/>
            </a:pPr>
            <a:endParaRPr lang="en-US" sz="2400" b="1" dirty="0">
              <a:latin typeface="Bahnschrift SemiBold" panose="020B0502040204020203" pitchFamily="34" charset="0"/>
            </a:endParaRPr>
          </a:p>
        </p:txBody>
      </p:sp>
      <p:pic>
        <p:nvPicPr>
          <p:cNvPr id="3" name="Picture 2">
            <a:extLst>
              <a:ext uri="{FF2B5EF4-FFF2-40B4-BE49-F238E27FC236}">
                <a16:creationId xmlns:a16="http://schemas.microsoft.com/office/drawing/2014/main" id="{9CE648C8-4432-4BE0-81FC-EC167DE30D63}"/>
              </a:ext>
            </a:extLst>
          </p:cNvPr>
          <p:cNvPicPr>
            <a:picLocks noChangeAspect="1"/>
          </p:cNvPicPr>
          <p:nvPr/>
        </p:nvPicPr>
        <p:blipFill>
          <a:blip r:embed="rId3"/>
          <a:stretch>
            <a:fillRect/>
          </a:stretch>
        </p:blipFill>
        <p:spPr>
          <a:xfrm>
            <a:off x="5385477" y="1687797"/>
            <a:ext cx="6110431" cy="3748034"/>
          </a:xfrm>
          <a:prstGeom prst="rect">
            <a:avLst/>
          </a:prstGeom>
        </p:spPr>
      </p:pic>
    </p:spTree>
    <p:extLst>
      <p:ext uri="{BB962C8B-B14F-4D97-AF65-F5344CB8AC3E}">
        <p14:creationId xmlns:p14="http://schemas.microsoft.com/office/powerpoint/2010/main" val="2685326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RESIDUALS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33</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696092" y="1882233"/>
            <a:ext cx="4887982" cy="4315192"/>
          </a:xfrm>
        </p:spPr>
        <p:txBody>
          <a:bodyPr/>
          <a:lstStyle/>
          <a:p>
            <a:r>
              <a:rPr lang="en-US" sz="2400" b="1" dirty="0">
                <a:solidFill>
                  <a:schemeClr val="accent1"/>
                </a:solidFill>
                <a:latin typeface="Bahnschrift SemiBold" panose="020B0502040204020203" pitchFamily="34" charset="0"/>
              </a:rPr>
              <a:t>Extreme Gradient Boosting (</a:t>
            </a:r>
            <a:r>
              <a:rPr lang="en-US" sz="2400" b="1" dirty="0" err="1">
                <a:solidFill>
                  <a:schemeClr val="accent1"/>
                </a:solidFill>
                <a:latin typeface="Bahnschrift SemiBold" panose="020B0502040204020203" pitchFamily="34" charset="0"/>
              </a:rPr>
              <a:t>XGBoost</a:t>
            </a:r>
            <a:r>
              <a:rPr lang="en-US" sz="2400" b="1" dirty="0">
                <a:solidFill>
                  <a:schemeClr val="accent1"/>
                </a:solidFill>
                <a:latin typeface="Bahnschrift SemiBold" panose="020B0502040204020203" pitchFamily="34" charset="0"/>
              </a:rPr>
              <a:t>):</a:t>
            </a:r>
          </a:p>
          <a:p>
            <a:pPr lvl="1"/>
            <a:r>
              <a:rPr lang="en-US" sz="2400" b="1" dirty="0">
                <a:latin typeface="Bahnschrift SemiBold" panose="020B0502040204020203" pitchFamily="34" charset="0"/>
              </a:rPr>
              <a:t>R^2 for train set: </a:t>
            </a:r>
            <a:r>
              <a:rPr lang="en-US" sz="2400" b="1" dirty="0">
                <a:solidFill>
                  <a:srgbClr val="00B050"/>
                </a:solidFill>
                <a:latin typeface="Bahnschrift SemiBold" panose="020B0502040204020203" pitchFamily="34" charset="0"/>
              </a:rPr>
              <a:t>0.932</a:t>
            </a:r>
          </a:p>
          <a:p>
            <a:pPr lvl="1"/>
            <a:r>
              <a:rPr lang="en-US" sz="2400" b="1" dirty="0">
                <a:latin typeface="Bahnschrift SemiBold" panose="020B0502040204020203" pitchFamily="34" charset="0"/>
              </a:rPr>
              <a:t>R^2 for validation set: </a:t>
            </a:r>
            <a:r>
              <a:rPr lang="en-US" sz="2400" b="1" dirty="0">
                <a:solidFill>
                  <a:srgbClr val="00B050"/>
                </a:solidFill>
                <a:latin typeface="Bahnschrift SemiBold" panose="020B0502040204020203" pitchFamily="34" charset="0"/>
              </a:rPr>
              <a:t>0.920</a:t>
            </a:r>
          </a:p>
          <a:p>
            <a:pPr lvl="1"/>
            <a:r>
              <a:rPr lang="en-US" sz="2400" b="1" dirty="0">
                <a:latin typeface="Bahnschrift SemiBold" panose="020B0502040204020203" pitchFamily="34" charset="0"/>
              </a:rPr>
              <a:t>RMSE = </a:t>
            </a:r>
            <a:r>
              <a:rPr lang="en-US" sz="2400" b="1" dirty="0">
                <a:solidFill>
                  <a:srgbClr val="00B050"/>
                </a:solidFill>
                <a:latin typeface="Bahnschrift SemiBold" panose="020B0502040204020203" pitchFamily="34" charset="0"/>
              </a:rPr>
              <a:t>3749.5</a:t>
            </a:r>
          </a:p>
        </p:txBody>
      </p:sp>
      <p:pic>
        <p:nvPicPr>
          <p:cNvPr id="6" name="Picture 5">
            <a:extLst>
              <a:ext uri="{FF2B5EF4-FFF2-40B4-BE49-F238E27FC236}">
                <a16:creationId xmlns:a16="http://schemas.microsoft.com/office/drawing/2014/main" id="{66A072B4-C6E9-42B8-826D-C66D0A92A9F6}"/>
              </a:ext>
            </a:extLst>
          </p:cNvPr>
          <p:cNvPicPr>
            <a:picLocks noChangeAspect="1"/>
          </p:cNvPicPr>
          <p:nvPr/>
        </p:nvPicPr>
        <p:blipFill>
          <a:blip r:embed="rId3"/>
          <a:stretch>
            <a:fillRect/>
          </a:stretch>
        </p:blipFill>
        <p:spPr>
          <a:xfrm>
            <a:off x="5351573" y="1396461"/>
            <a:ext cx="5668194" cy="3795741"/>
          </a:xfrm>
          <a:prstGeom prst="rect">
            <a:avLst/>
          </a:prstGeom>
        </p:spPr>
      </p:pic>
    </p:spTree>
    <p:extLst>
      <p:ext uri="{BB962C8B-B14F-4D97-AF65-F5344CB8AC3E}">
        <p14:creationId xmlns:p14="http://schemas.microsoft.com/office/powerpoint/2010/main" val="3382493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8" y="660574"/>
            <a:ext cx="5275714" cy="799257"/>
          </a:xfrm>
        </p:spPr>
        <p:txBody>
          <a:bodyPr/>
          <a:lstStyle/>
          <a:p>
            <a:r>
              <a:rPr lang="en-US" sz="3000" dirty="0">
                <a:latin typeface="Bahnschrift SemiBold" panose="020B0502040204020203" pitchFamily="34" charset="0"/>
              </a:rPr>
              <a:t>FEATURE IMPORTANCE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34</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696092" y="1882233"/>
            <a:ext cx="4887982" cy="4315192"/>
          </a:xfrm>
        </p:spPr>
        <p:txBody>
          <a:bodyPr/>
          <a:lstStyle/>
          <a:p>
            <a:r>
              <a:rPr lang="en-US" sz="2400" b="1" dirty="0">
                <a:solidFill>
                  <a:schemeClr val="accent1"/>
                </a:solidFill>
                <a:latin typeface="Bahnschrift SemiBold" panose="020B0502040204020203" pitchFamily="34" charset="0"/>
              </a:rPr>
              <a:t>Extreme Gradient Boosting (</a:t>
            </a:r>
            <a:r>
              <a:rPr lang="en-US" sz="2400" b="1" dirty="0" err="1">
                <a:solidFill>
                  <a:schemeClr val="accent1"/>
                </a:solidFill>
                <a:latin typeface="Bahnschrift SemiBold" panose="020B0502040204020203" pitchFamily="34" charset="0"/>
              </a:rPr>
              <a:t>XGBoost</a:t>
            </a:r>
            <a:r>
              <a:rPr lang="en-US" sz="2400" b="1" dirty="0">
                <a:solidFill>
                  <a:schemeClr val="accent1"/>
                </a:solidFill>
                <a:latin typeface="Bahnschrift SemiBold" panose="020B0502040204020203" pitchFamily="34" charset="0"/>
              </a:rPr>
              <a:t>):</a:t>
            </a:r>
          </a:p>
          <a:p>
            <a:pPr lvl="1"/>
            <a:r>
              <a:rPr lang="en-US" sz="2400" b="1" dirty="0">
                <a:latin typeface="Bahnschrift SemiBold" panose="020B0502040204020203" pitchFamily="34" charset="0"/>
              </a:rPr>
              <a:t>R^2 for train set: </a:t>
            </a:r>
            <a:r>
              <a:rPr lang="en-US" sz="2400" b="1" dirty="0">
                <a:solidFill>
                  <a:srgbClr val="00B050"/>
                </a:solidFill>
                <a:latin typeface="Bahnschrift SemiBold" panose="020B0502040204020203" pitchFamily="34" charset="0"/>
              </a:rPr>
              <a:t>0.932</a:t>
            </a:r>
          </a:p>
          <a:p>
            <a:pPr lvl="1"/>
            <a:r>
              <a:rPr lang="en-US" sz="2400" b="1" dirty="0">
                <a:latin typeface="Bahnschrift SemiBold" panose="020B0502040204020203" pitchFamily="34" charset="0"/>
              </a:rPr>
              <a:t>R^2 for validation set: </a:t>
            </a:r>
            <a:r>
              <a:rPr lang="en-US" sz="2400" b="1" dirty="0">
                <a:solidFill>
                  <a:srgbClr val="00B050"/>
                </a:solidFill>
                <a:latin typeface="Bahnschrift SemiBold" panose="020B0502040204020203" pitchFamily="34" charset="0"/>
              </a:rPr>
              <a:t>0.920</a:t>
            </a:r>
          </a:p>
          <a:p>
            <a:pPr lvl="1"/>
            <a:r>
              <a:rPr lang="en-US" sz="2400" b="1" dirty="0">
                <a:latin typeface="Bahnschrift SemiBold" panose="020B0502040204020203" pitchFamily="34" charset="0"/>
              </a:rPr>
              <a:t>RMSE = </a:t>
            </a:r>
            <a:r>
              <a:rPr lang="en-US" sz="2400" b="1" dirty="0">
                <a:solidFill>
                  <a:srgbClr val="00B050"/>
                </a:solidFill>
                <a:latin typeface="Bahnschrift SemiBold" panose="020B0502040204020203" pitchFamily="34" charset="0"/>
              </a:rPr>
              <a:t>3749.5</a:t>
            </a:r>
          </a:p>
        </p:txBody>
      </p:sp>
      <p:pic>
        <p:nvPicPr>
          <p:cNvPr id="3" name="Picture 2" descr="Chart, bar chart&#10;&#10;Description automatically generated">
            <a:extLst>
              <a:ext uri="{FF2B5EF4-FFF2-40B4-BE49-F238E27FC236}">
                <a16:creationId xmlns:a16="http://schemas.microsoft.com/office/drawing/2014/main" id="{F0B92C84-9B87-427C-B558-1E0BF98D99F5}"/>
              </a:ext>
            </a:extLst>
          </p:cNvPr>
          <p:cNvPicPr>
            <a:picLocks noChangeAspect="1"/>
          </p:cNvPicPr>
          <p:nvPr/>
        </p:nvPicPr>
        <p:blipFill>
          <a:blip r:embed="rId3"/>
          <a:stretch>
            <a:fillRect/>
          </a:stretch>
        </p:blipFill>
        <p:spPr>
          <a:xfrm>
            <a:off x="5763979" y="1459831"/>
            <a:ext cx="6068817" cy="4172312"/>
          </a:xfrm>
          <a:prstGeom prst="rect">
            <a:avLst/>
          </a:prstGeom>
        </p:spPr>
      </p:pic>
    </p:spTree>
    <p:extLst>
      <p:ext uri="{BB962C8B-B14F-4D97-AF65-F5344CB8AC3E}">
        <p14:creationId xmlns:p14="http://schemas.microsoft.com/office/powerpoint/2010/main" val="29168425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162508" y="660575"/>
            <a:ext cx="3866984" cy="735886"/>
          </a:xfrm>
        </p:spPr>
        <p:txBody>
          <a:bodyPr/>
          <a:lstStyle/>
          <a:p>
            <a:r>
              <a:rPr lang="en-US" sz="3000" dirty="0">
                <a:latin typeface="Bahnschrift SemiBold" panose="020B0502040204020203" pitchFamily="34" charset="0"/>
              </a:rPr>
              <a:t>RECAP</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35</a:t>
            </a:fld>
            <a:endParaRPr lang="en-US" dirty="0"/>
          </a:p>
        </p:txBody>
      </p:sp>
    </p:spTree>
    <p:extLst>
      <p:ext uri="{BB962C8B-B14F-4D97-AF65-F5344CB8AC3E}">
        <p14:creationId xmlns:p14="http://schemas.microsoft.com/office/powerpoint/2010/main" val="56217301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162508" y="660575"/>
            <a:ext cx="3866984" cy="735886"/>
          </a:xfrm>
        </p:spPr>
        <p:txBody>
          <a:bodyPr/>
          <a:lstStyle/>
          <a:p>
            <a:r>
              <a:rPr lang="en-US" sz="3000" dirty="0">
                <a:latin typeface="Bahnschrift SemiBold" panose="020B0502040204020203" pitchFamily="34" charset="0"/>
              </a:rPr>
              <a:t>RECAP</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36</a:t>
            </a:fld>
            <a:endParaRPr lang="en-US" dirty="0"/>
          </a:p>
        </p:txBody>
      </p:sp>
      <p:sp>
        <p:nvSpPr>
          <p:cNvPr id="5" name="Content Placeholder 16">
            <a:extLst>
              <a:ext uri="{FF2B5EF4-FFF2-40B4-BE49-F238E27FC236}">
                <a16:creationId xmlns:a16="http://schemas.microsoft.com/office/drawing/2014/main" id="{14E43731-EF4B-4DB1-902D-85B4557B1346}"/>
              </a:ext>
            </a:extLst>
          </p:cNvPr>
          <p:cNvSpPr>
            <a:spLocks noGrp="1"/>
          </p:cNvSpPr>
          <p:nvPr>
            <p:ph idx="1"/>
          </p:nvPr>
        </p:nvSpPr>
        <p:spPr>
          <a:xfrm>
            <a:off x="3012690" y="2622645"/>
            <a:ext cx="7626451" cy="825047"/>
          </a:xfrm>
        </p:spPr>
        <p:txBody>
          <a:bodyPr/>
          <a:lstStyle/>
          <a:p>
            <a:pPr marL="0" indent="0">
              <a:buNone/>
            </a:pPr>
            <a:r>
              <a:rPr lang="en-US" sz="3000" b="1" dirty="0">
                <a:latin typeface="Bahnschrift SemiBold" panose="020B0502040204020203" pitchFamily="34" charset="0"/>
              </a:rPr>
              <a:t>0.290                      0.505                       0.869</a:t>
            </a:r>
          </a:p>
        </p:txBody>
      </p:sp>
      <p:sp>
        <p:nvSpPr>
          <p:cNvPr id="6" name="Rectangle: Rounded Corners 5">
            <a:extLst>
              <a:ext uri="{FF2B5EF4-FFF2-40B4-BE49-F238E27FC236}">
                <a16:creationId xmlns:a16="http://schemas.microsoft.com/office/drawing/2014/main" id="{CC708C03-EBF6-4003-AAA6-173A535C9654}"/>
              </a:ext>
            </a:extLst>
          </p:cNvPr>
          <p:cNvSpPr/>
          <p:nvPr/>
        </p:nvSpPr>
        <p:spPr>
          <a:xfrm>
            <a:off x="572772" y="2622644"/>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Linear Model</a:t>
            </a:r>
          </a:p>
        </p:txBody>
      </p:sp>
      <p:sp>
        <p:nvSpPr>
          <p:cNvPr id="7" name="Arrow: Right 6">
            <a:extLst>
              <a:ext uri="{FF2B5EF4-FFF2-40B4-BE49-F238E27FC236}">
                <a16:creationId xmlns:a16="http://schemas.microsoft.com/office/drawing/2014/main" id="{40D6218D-359E-4A3F-8B3B-2C99A13C59A3}"/>
              </a:ext>
            </a:extLst>
          </p:cNvPr>
          <p:cNvSpPr/>
          <p:nvPr/>
        </p:nvSpPr>
        <p:spPr>
          <a:xfrm>
            <a:off x="4172518" y="2774484"/>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 cat feature</a:t>
            </a:r>
          </a:p>
        </p:txBody>
      </p:sp>
      <p:sp>
        <p:nvSpPr>
          <p:cNvPr id="9" name="Arrow: Right 8">
            <a:extLst>
              <a:ext uri="{FF2B5EF4-FFF2-40B4-BE49-F238E27FC236}">
                <a16:creationId xmlns:a16="http://schemas.microsoft.com/office/drawing/2014/main" id="{E2F51933-EC43-4DB6-A9CE-727C60443B70}"/>
              </a:ext>
            </a:extLst>
          </p:cNvPr>
          <p:cNvSpPr/>
          <p:nvPr/>
        </p:nvSpPr>
        <p:spPr>
          <a:xfrm>
            <a:off x="7405829" y="2537067"/>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L1/L2/5-Fold CV</a:t>
            </a:r>
          </a:p>
        </p:txBody>
      </p:sp>
      <p:sp>
        <p:nvSpPr>
          <p:cNvPr id="14" name="Arrow: Right 13">
            <a:extLst>
              <a:ext uri="{FF2B5EF4-FFF2-40B4-BE49-F238E27FC236}">
                <a16:creationId xmlns:a16="http://schemas.microsoft.com/office/drawing/2014/main" id="{B7813F1D-7C69-4B1E-B4DE-307B1FC71910}"/>
              </a:ext>
            </a:extLst>
          </p:cNvPr>
          <p:cNvSpPr/>
          <p:nvPr/>
        </p:nvSpPr>
        <p:spPr>
          <a:xfrm>
            <a:off x="7405829" y="3084650"/>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All cat features</a:t>
            </a:r>
          </a:p>
        </p:txBody>
      </p:sp>
    </p:spTree>
    <p:extLst>
      <p:ext uri="{BB962C8B-B14F-4D97-AF65-F5344CB8AC3E}">
        <p14:creationId xmlns:p14="http://schemas.microsoft.com/office/powerpoint/2010/main" val="131356586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162508" y="660575"/>
            <a:ext cx="3866984" cy="735886"/>
          </a:xfrm>
        </p:spPr>
        <p:txBody>
          <a:bodyPr/>
          <a:lstStyle/>
          <a:p>
            <a:r>
              <a:rPr lang="en-US" sz="3000" dirty="0">
                <a:latin typeface="Bahnschrift SemiBold" panose="020B0502040204020203" pitchFamily="34" charset="0"/>
              </a:rPr>
              <a:t>RECAP</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37</a:t>
            </a:fld>
            <a:endParaRPr lang="en-US" dirty="0"/>
          </a:p>
        </p:txBody>
      </p:sp>
      <p:sp>
        <p:nvSpPr>
          <p:cNvPr id="5" name="Content Placeholder 16">
            <a:extLst>
              <a:ext uri="{FF2B5EF4-FFF2-40B4-BE49-F238E27FC236}">
                <a16:creationId xmlns:a16="http://schemas.microsoft.com/office/drawing/2014/main" id="{14E43731-EF4B-4DB1-902D-85B4557B1346}"/>
              </a:ext>
            </a:extLst>
          </p:cNvPr>
          <p:cNvSpPr>
            <a:spLocks noGrp="1"/>
          </p:cNvSpPr>
          <p:nvPr>
            <p:ph idx="1"/>
          </p:nvPr>
        </p:nvSpPr>
        <p:spPr>
          <a:xfrm>
            <a:off x="3012690" y="2622645"/>
            <a:ext cx="7626451" cy="825047"/>
          </a:xfrm>
        </p:spPr>
        <p:txBody>
          <a:bodyPr/>
          <a:lstStyle/>
          <a:p>
            <a:pPr marL="0" indent="0">
              <a:buNone/>
            </a:pPr>
            <a:r>
              <a:rPr lang="en-US" sz="3000" b="1" dirty="0">
                <a:latin typeface="Bahnschrift SemiBold" panose="020B0502040204020203" pitchFamily="34" charset="0"/>
              </a:rPr>
              <a:t>0.290                      0.505                       0.869</a:t>
            </a:r>
          </a:p>
        </p:txBody>
      </p:sp>
      <p:sp>
        <p:nvSpPr>
          <p:cNvPr id="6" name="Rectangle: Rounded Corners 5">
            <a:extLst>
              <a:ext uri="{FF2B5EF4-FFF2-40B4-BE49-F238E27FC236}">
                <a16:creationId xmlns:a16="http://schemas.microsoft.com/office/drawing/2014/main" id="{CC708C03-EBF6-4003-AAA6-173A535C9654}"/>
              </a:ext>
            </a:extLst>
          </p:cNvPr>
          <p:cNvSpPr/>
          <p:nvPr/>
        </p:nvSpPr>
        <p:spPr>
          <a:xfrm>
            <a:off x="572772" y="2622644"/>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Linear Model</a:t>
            </a:r>
          </a:p>
        </p:txBody>
      </p:sp>
      <p:sp>
        <p:nvSpPr>
          <p:cNvPr id="7" name="Arrow: Right 6">
            <a:extLst>
              <a:ext uri="{FF2B5EF4-FFF2-40B4-BE49-F238E27FC236}">
                <a16:creationId xmlns:a16="http://schemas.microsoft.com/office/drawing/2014/main" id="{40D6218D-359E-4A3F-8B3B-2C99A13C59A3}"/>
              </a:ext>
            </a:extLst>
          </p:cNvPr>
          <p:cNvSpPr/>
          <p:nvPr/>
        </p:nvSpPr>
        <p:spPr>
          <a:xfrm>
            <a:off x="4172518" y="2774484"/>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 cat feature</a:t>
            </a:r>
          </a:p>
        </p:txBody>
      </p:sp>
      <p:sp>
        <p:nvSpPr>
          <p:cNvPr id="9" name="Arrow: Right 8">
            <a:extLst>
              <a:ext uri="{FF2B5EF4-FFF2-40B4-BE49-F238E27FC236}">
                <a16:creationId xmlns:a16="http://schemas.microsoft.com/office/drawing/2014/main" id="{E2F51933-EC43-4DB6-A9CE-727C60443B70}"/>
              </a:ext>
            </a:extLst>
          </p:cNvPr>
          <p:cNvSpPr/>
          <p:nvPr/>
        </p:nvSpPr>
        <p:spPr>
          <a:xfrm>
            <a:off x="7405829" y="2537067"/>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L1/L2/5-Fold CV</a:t>
            </a:r>
          </a:p>
        </p:txBody>
      </p:sp>
      <p:sp>
        <p:nvSpPr>
          <p:cNvPr id="11" name="Rectangle: Rounded Corners 10">
            <a:extLst>
              <a:ext uri="{FF2B5EF4-FFF2-40B4-BE49-F238E27FC236}">
                <a16:creationId xmlns:a16="http://schemas.microsoft.com/office/drawing/2014/main" id="{B19A3E40-859D-45AF-8D92-3AF9233D5E27}"/>
              </a:ext>
            </a:extLst>
          </p:cNvPr>
          <p:cNvSpPr/>
          <p:nvPr/>
        </p:nvSpPr>
        <p:spPr>
          <a:xfrm>
            <a:off x="572772" y="4089936"/>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err="1">
                <a:latin typeface="Bahnschrift SemiBold" panose="020B0502040204020203" pitchFamily="34" charset="0"/>
              </a:rPr>
              <a:t>XGBoost</a:t>
            </a:r>
            <a:endParaRPr lang="en-US" sz="2000" dirty="0">
              <a:latin typeface="Bahnschrift SemiBold" panose="020B0502040204020203" pitchFamily="34" charset="0"/>
            </a:endParaRPr>
          </a:p>
        </p:txBody>
      </p:sp>
      <p:sp>
        <p:nvSpPr>
          <p:cNvPr id="12" name="Content Placeholder 16">
            <a:extLst>
              <a:ext uri="{FF2B5EF4-FFF2-40B4-BE49-F238E27FC236}">
                <a16:creationId xmlns:a16="http://schemas.microsoft.com/office/drawing/2014/main" id="{349C09AD-2873-4B4E-A103-D0C10C9C4555}"/>
              </a:ext>
            </a:extLst>
          </p:cNvPr>
          <p:cNvSpPr txBox="1">
            <a:spLocks/>
          </p:cNvSpPr>
          <p:nvPr/>
        </p:nvSpPr>
        <p:spPr>
          <a:xfrm>
            <a:off x="3012690" y="4089937"/>
            <a:ext cx="7626451" cy="82504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3000" b="1" dirty="0">
                <a:latin typeface="Bahnschrift SemiBold" panose="020B0502040204020203" pitchFamily="34" charset="0"/>
              </a:rPr>
              <a:t>0.729                      0.870                       0.920</a:t>
            </a:r>
          </a:p>
        </p:txBody>
      </p:sp>
      <p:sp>
        <p:nvSpPr>
          <p:cNvPr id="14" name="Arrow: Right 13">
            <a:extLst>
              <a:ext uri="{FF2B5EF4-FFF2-40B4-BE49-F238E27FC236}">
                <a16:creationId xmlns:a16="http://schemas.microsoft.com/office/drawing/2014/main" id="{B7813F1D-7C69-4B1E-B4DE-307B1FC71910}"/>
              </a:ext>
            </a:extLst>
          </p:cNvPr>
          <p:cNvSpPr/>
          <p:nvPr/>
        </p:nvSpPr>
        <p:spPr>
          <a:xfrm>
            <a:off x="7405829" y="3084650"/>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All cat features</a:t>
            </a:r>
          </a:p>
        </p:txBody>
      </p:sp>
      <p:sp>
        <p:nvSpPr>
          <p:cNvPr id="15" name="Arrow: Right 14">
            <a:extLst>
              <a:ext uri="{FF2B5EF4-FFF2-40B4-BE49-F238E27FC236}">
                <a16:creationId xmlns:a16="http://schemas.microsoft.com/office/drawing/2014/main" id="{51B68044-113E-4785-8BAF-34B625B04BCF}"/>
              </a:ext>
            </a:extLst>
          </p:cNvPr>
          <p:cNvSpPr/>
          <p:nvPr/>
        </p:nvSpPr>
        <p:spPr>
          <a:xfrm>
            <a:off x="4162508" y="4241776"/>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1 cat feature</a:t>
            </a:r>
          </a:p>
        </p:txBody>
      </p:sp>
      <p:sp>
        <p:nvSpPr>
          <p:cNvPr id="16" name="Arrow: Right 15">
            <a:extLst>
              <a:ext uri="{FF2B5EF4-FFF2-40B4-BE49-F238E27FC236}">
                <a16:creationId xmlns:a16="http://schemas.microsoft.com/office/drawing/2014/main" id="{5789CEAE-935E-44E9-B9AC-83E844941E84}"/>
              </a:ext>
            </a:extLst>
          </p:cNvPr>
          <p:cNvSpPr/>
          <p:nvPr/>
        </p:nvSpPr>
        <p:spPr>
          <a:xfrm>
            <a:off x="7400824" y="4248263"/>
            <a:ext cx="1925053" cy="52136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All cat features</a:t>
            </a:r>
          </a:p>
        </p:txBody>
      </p:sp>
    </p:spTree>
    <p:extLst>
      <p:ext uri="{BB962C8B-B14F-4D97-AF65-F5344CB8AC3E}">
        <p14:creationId xmlns:p14="http://schemas.microsoft.com/office/powerpoint/2010/main" val="24400769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162508" y="660575"/>
            <a:ext cx="3866984" cy="735886"/>
          </a:xfrm>
        </p:spPr>
        <p:txBody>
          <a:bodyPr/>
          <a:lstStyle/>
          <a:p>
            <a:r>
              <a:rPr lang="en-US" sz="3000" dirty="0">
                <a:latin typeface="Bahnschrift SemiBold" panose="020B0502040204020203" pitchFamily="34" charset="0"/>
              </a:rPr>
              <a:t>WHAT’S NEXT?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38</a:t>
            </a:fld>
            <a:endParaRPr lang="en-US" dirty="0"/>
          </a:p>
        </p:txBody>
      </p:sp>
      <p:sp>
        <p:nvSpPr>
          <p:cNvPr id="5" name="Content Placeholder 16">
            <a:extLst>
              <a:ext uri="{FF2B5EF4-FFF2-40B4-BE49-F238E27FC236}">
                <a16:creationId xmlns:a16="http://schemas.microsoft.com/office/drawing/2014/main" id="{14E43731-EF4B-4DB1-902D-85B4557B1346}"/>
              </a:ext>
            </a:extLst>
          </p:cNvPr>
          <p:cNvSpPr>
            <a:spLocks noGrp="1"/>
          </p:cNvSpPr>
          <p:nvPr>
            <p:ph idx="1"/>
          </p:nvPr>
        </p:nvSpPr>
        <p:spPr>
          <a:xfrm>
            <a:off x="3035098" y="2002549"/>
            <a:ext cx="6121803" cy="2376946"/>
          </a:xfrm>
        </p:spPr>
        <p:txBody>
          <a:bodyPr/>
          <a:lstStyle/>
          <a:p>
            <a:pPr marL="0" indent="0" algn="ctr">
              <a:buNone/>
            </a:pPr>
            <a:r>
              <a:rPr lang="en-US" sz="3600" b="1" dirty="0" err="1">
                <a:latin typeface="Bahnschrift SemiBold" panose="020B0502040204020203" pitchFamily="34" charset="0"/>
              </a:rPr>
              <a:t>Orignal</a:t>
            </a:r>
            <a:r>
              <a:rPr lang="en-US" sz="3600" b="1" dirty="0">
                <a:latin typeface="Bahnschrift SemiBold" panose="020B0502040204020203" pitchFamily="34" charset="0"/>
              </a:rPr>
              <a:t> question?</a:t>
            </a:r>
          </a:p>
        </p:txBody>
      </p:sp>
    </p:spTree>
    <p:extLst>
      <p:ext uri="{BB962C8B-B14F-4D97-AF65-F5344CB8AC3E}">
        <p14:creationId xmlns:p14="http://schemas.microsoft.com/office/powerpoint/2010/main" val="40280660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819233" y="477695"/>
            <a:ext cx="8553533" cy="1796378"/>
          </a:xfrm>
        </p:spPr>
        <p:txBody>
          <a:bodyPr/>
          <a:lstStyle/>
          <a:p>
            <a:r>
              <a:rPr lang="en-US" sz="3000" dirty="0">
                <a:latin typeface="Bahnschrift SemiBold" panose="020B0502040204020203" pitchFamily="34" charset="0"/>
              </a:rPr>
              <a:t>BUILD THE INTERACTIVE WEB APP AND DEPLOY IT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39</a:t>
            </a:fld>
            <a:endParaRPr lang="en-US" dirty="0"/>
          </a:p>
        </p:txBody>
      </p:sp>
    </p:spTree>
    <p:extLst>
      <p:ext uri="{BB962C8B-B14F-4D97-AF65-F5344CB8AC3E}">
        <p14:creationId xmlns:p14="http://schemas.microsoft.com/office/powerpoint/2010/main" val="4094102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37528"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Buy and sell used cars is always a big decision.</a:t>
            </a:r>
          </a:p>
          <a:p>
            <a:pPr lvl="1">
              <a:buFont typeface="Wingdings" panose="05000000000000000000" pitchFamily="2" charset="2"/>
              <a:buChar char="§"/>
            </a:pPr>
            <a:r>
              <a:rPr lang="en-US" sz="1600" dirty="0"/>
              <a:t>Create the tools to predict the as closest car’s price as possible.</a:t>
            </a:r>
          </a:p>
          <a:p>
            <a:pPr>
              <a:buFont typeface="Wingdings" panose="05000000000000000000" pitchFamily="2" charset="2"/>
              <a:buChar char="v"/>
            </a:pPr>
            <a:r>
              <a:rPr lang="en-US" sz="1800" b="1" dirty="0"/>
              <a:t>OBJECTIVES</a:t>
            </a:r>
            <a:r>
              <a:rPr lang="en-US" sz="1800" dirty="0"/>
              <a:t>:</a:t>
            </a:r>
          </a:p>
          <a:p>
            <a:pPr lvl="1">
              <a:buFont typeface="Wingdings" panose="05000000000000000000" pitchFamily="2" charset="2"/>
              <a:buChar char="§"/>
            </a:pPr>
            <a:r>
              <a:rPr lang="en-US" sz="1600" dirty="0"/>
              <a:t>Build predictive models using data gathered from the internet.</a:t>
            </a:r>
          </a:p>
          <a:p>
            <a:pPr lvl="1">
              <a:buFont typeface="Wingdings" panose="05000000000000000000" pitchFamily="2" charset="2"/>
              <a:buChar char="§"/>
            </a:pPr>
            <a:r>
              <a:rPr lang="en-US" sz="1600" dirty="0"/>
              <a:t>Conclude the best model ready for production.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6" name="Picture Placeholder 5" descr="A picture containing ground, outdoor, red, transport&#10;&#10;Description automatically generated">
            <a:extLst>
              <a:ext uri="{FF2B5EF4-FFF2-40B4-BE49-F238E27FC236}">
                <a16:creationId xmlns:a16="http://schemas.microsoft.com/office/drawing/2014/main" id="{473BF12C-E0CC-4250-AB55-54A566DBA573}"/>
              </a:ext>
            </a:extLst>
          </p:cNvPr>
          <p:cNvPicPr>
            <a:picLocks noGrp="1" noChangeAspect="1"/>
          </p:cNvPicPr>
          <p:nvPr>
            <p:ph type="pic" sz="quarter" idx="14"/>
          </p:nvPr>
        </p:nvPicPr>
        <p:blipFill>
          <a:blip r:embed="rId3"/>
          <a:srcRect t="8122" b="8122"/>
          <a:stretch>
            <a:fillRect/>
          </a:stretch>
        </p:blipFill>
        <p:spPr/>
      </p:pic>
    </p:spTree>
    <p:extLst>
      <p:ext uri="{BB962C8B-B14F-4D97-AF65-F5344CB8AC3E}">
        <p14:creationId xmlns:p14="http://schemas.microsoft.com/office/powerpoint/2010/main" val="5713854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819233" y="477695"/>
            <a:ext cx="8553533" cy="1796378"/>
          </a:xfrm>
        </p:spPr>
        <p:txBody>
          <a:bodyPr/>
          <a:lstStyle/>
          <a:p>
            <a:r>
              <a:rPr lang="en-US" sz="3000" dirty="0">
                <a:latin typeface="Bahnschrift SemiBold" panose="020B0502040204020203" pitchFamily="34" charset="0"/>
              </a:rPr>
              <a:t>BUILD THE INTERACTIVE WEB APP AND DEPLOY IT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40</a:t>
            </a:fld>
            <a:endParaRPr lang="en-US" dirty="0"/>
          </a:p>
        </p:txBody>
      </p:sp>
      <p:sp>
        <p:nvSpPr>
          <p:cNvPr id="5" name="TextBox 4">
            <a:extLst>
              <a:ext uri="{FF2B5EF4-FFF2-40B4-BE49-F238E27FC236}">
                <a16:creationId xmlns:a16="http://schemas.microsoft.com/office/drawing/2014/main" id="{B45D7B35-0671-4BCC-A349-65BF2D03DB70}"/>
              </a:ext>
            </a:extLst>
          </p:cNvPr>
          <p:cNvSpPr txBox="1"/>
          <p:nvPr/>
        </p:nvSpPr>
        <p:spPr>
          <a:xfrm>
            <a:off x="3048662" y="2399507"/>
            <a:ext cx="6094674" cy="430887"/>
          </a:xfrm>
          <a:prstGeom prst="rect">
            <a:avLst/>
          </a:prstGeom>
          <a:noFill/>
        </p:spPr>
        <p:txBody>
          <a:bodyPr wrap="square">
            <a:spAutoFit/>
          </a:bodyPr>
          <a:lstStyle/>
          <a:p>
            <a:pPr algn="ctr"/>
            <a:r>
              <a:rPr lang="en-US" sz="2200" dirty="0">
                <a:solidFill>
                  <a:schemeClr val="accent5">
                    <a:lumMod val="75000"/>
                    <a:lumOff val="25000"/>
                  </a:schemeClr>
                </a:solidFill>
              </a:rPr>
              <a:t>https://car-predictor-regression.herokuapp.com/</a:t>
            </a:r>
          </a:p>
        </p:txBody>
      </p:sp>
    </p:spTree>
    <p:extLst>
      <p:ext uri="{BB962C8B-B14F-4D97-AF65-F5344CB8AC3E}">
        <p14:creationId xmlns:p14="http://schemas.microsoft.com/office/powerpoint/2010/main" val="3517229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819233" y="477695"/>
            <a:ext cx="8553533" cy="1796378"/>
          </a:xfrm>
        </p:spPr>
        <p:txBody>
          <a:bodyPr/>
          <a:lstStyle/>
          <a:p>
            <a:r>
              <a:rPr lang="en-US" sz="3000" dirty="0">
                <a:latin typeface="Bahnschrift SemiBold" panose="020B0502040204020203" pitchFamily="34" charset="0"/>
              </a:rPr>
              <a:t>BUILD THE INTERACTIVE WEB APP AND DEPLOY IT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41</a:t>
            </a:fld>
            <a:endParaRPr lang="en-US" dirty="0"/>
          </a:p>
        </p:txBody>
      </p:sp>
      <p:sp>
        <p:nvSpPr>
          <p:cNvPr id="5" name="TextBox 4">
            <a:extLst>
              <a:ext uri="{FF2B5EF4-FFF2-40B4-BE49-F238E27FC236}">
                <a16:creationId xmlns:a16="http://schemas.microsoft.com/office/drawing/2014/main" id="{B45D7B35-0671-4BCC-A349-65BF2D03DB70}"/>
              </a:ext>
            </a:extLst>
          </p:cNvPr>
          <p:cNvSpPr txBox="1"/>
          <p:nvPr/>
        </p:nvSpPr>
        <p:spPr>
          <a:xfrm>
            <a:off x="3048662" y="2399507"/>
            <a:ext cx="6094674" cy="430887"/>
          </a:xfrm>
          <a:prstGeom prst="rect">
            <a:avLst/>
          </a:prstGeom>
          <a:noFill/>
        </p:spPr>
        <p:txBody>
          <a:bodyPr wrap="square">
            <a:spAutoFit/>
          </a:bodyPr>
          <a:lstStyle/>
          <a:p>
            <a:pPr algn="ctr"/>
            <a:r>
              <a:rPr lang="en-US" sz="2200" dirty="0">
                <a:solidFill>
                  <a:schemeClr val="accent5">
                    <a:lumMod val="75000"/>
                    <a:lumOff val="25000"/>
                  </a:schemeClr>
                </a:solidFill>
              </a:rPr>
              <a:t>https://car-predictor-regression.herokuapp.com/</a:t>
            </a:r>
          </a:p>
        </p:txBody>
      </p:sp>
      <p:pic>
        <p:nvPicPr>
          <p:cNvPr id="3" name="Picture 2">
            <a:extLst>
              <a:ext uri="{FF2B5EF4-FFF2-40B4-BE49-F238E27FC236}">
                <a16:creationId xmlns:a16="http://schemas.microsoft.com/office/drawing/2014/main" id="{0ED7C309-567A-4F7A-B972-62919AABBC63}"/>
              </a:ext>
            </a:extLst>
          </p:cNvPr>
          <p:cNvPicPr>
            <a:picLocks noChangeAspect="1"/>
          </p:cNvPicPr>
          <p:nvPr/>
        </p:nvPicPr>
        <p:blipFill>
          <a:blip r:embed="rId3"/>
          <a:stretch>
            <a:fillRect/>
          </a:stretch>
        </p:blipFill>
        <p:spPr>
          <a:xfrm>
            <a:off x="312501" y="3100459"/>
            <a:ext cx="5472322" cy="2773017"/>
          </a:xfrm>
          <a:prstGeom prst="rect">
            <a:avLst/>
          </a:prstGeom>
        </p:spPr>
      </p:pic>
      <p:pic>
        <p:nvPicPr>
          <p:cNvPr id="7" name="Picture 6">
            <a:extLst>
              <a:ext uri="{FF2B5EF4-FFF2-40B4-BE49-F238E27FC236}">
                <a16:creationId xmlns:a16="http://schemas.microsoft.com/office/drawing/2014/main" id="{8EAF9D14-4F91-46A7-B657-E444660B0508}"/>
              </a:ext>
            </a:extLst>
          </p:cNvPr>
          <p:cNvPicPr>
            <a:picLocks noChangeAspect="1"/>
          </p:cNvPicPr>
          <p:nvPr/>
        </p:nvPicPr>
        <p:blipFill>
          <a:blip r:embed="rId4"/>
          <a:stretch>
            <a:fillRect/>
          </a:stretch>
        </p:blipFill>
        <p:spPr>
          <a:xfrm>
            <a:off x="5916454" y="3100459"/>
            <a:ext cx="5862538" cy="2773017"/>
          </a:xfrm>
          <a:prstGeom prst="rect">
            <a:avLst/>
          </a:prstGeom>
        </p:spPr>
      </p:pic>
    </p:spTree>
    <p:extLst>
      <p:ext uri="{BB962C8B-B14F-4D97-AF65-F5344CB8AC3E}">
        <p14:creationId xmlns:p14="http://schemas.microsoft.com/office/powerpoint/2010/main" val="41619755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722661" y="-2631255"/>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677958"/>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STEVEN L TRUONG</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a:xfrm>
            <a:off x="4085818" y="3959667"/>
            <a:ext cx="3999506" cy="518795"/>
          </a:xfrm>
        </p:spPr>
        <p:txBody>
          <a:bodyPr/>
          <a:lstStyle/>
          <a:p>
            <a:r>
              <a:rPr lang="en-US" sz="1400" dirty="0"/>
              <a:t>https://github.com/luongtruong77</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a:t>tqluong77@gmail.com</a:t>
            </a:r>
          </a:p>
        </p:txBody>
      </p:sp>
      <p:pic>
        <p:nvPicPr>
          <p:cNvPr id="17" name="Picture 16" descr="Icon&#10;&#10;Description automatically generated">
            <a:extLst>
              <a:ext uri="{FF2B5EF4-FFF2-40B4-BE49-F238E27FC236}">
                <a16:creationId xmlns:a16="http://schemas.microsoft.com/office/drawing/2014/main" id="{923FEFD2-5E9C-4E38-8147-2DCEF9CF156F}"/>
              </a:ext>
            </a:extLst>
          </p:cNvPr>
          <p:cNvPicPr>
            <a:picLocks noChangeAspect="1"/>
          </p:cNvPicPr>
          <p:nvPr/>
        </p:nvPicPr>
        <p:blipFill>
          <a:blip r:embed="rId8"/>
          <a:stretch>
            <a:fillRect/>
          </a:stretch>
        </p:blipFill>
        <p:spPr>
          <a:xfrm>
            <a:off x="5719812" y="3240939"/>
            <a:ext cx="545826" cy="545826"/>
          </a:xfrm>
          <a:prstGeom prst="rect">
            <a:avLst/>
          </a:prstGeom>
        </p:spPr>
      </p:pic>
      <p:sp>
        <p:nvSpPr>
          <p:cNvPr id="26" name="Title 5">
            <a:extLst>
              <a:ext uri="{FF2B5EF4-FFF2-40B4-BE49-F238E27FC236}">
                <a16:creationId xmlns:a16="http://schemas.microsoft.com/office/drawing/2014/main" id="{AE8B330B-D106-4C3F-AA16-1FFCB6271584}"/>
              </a:ext>
            </a:extLst>
          </p:cNvPr>
          <p:cNvSpPr>
            <a:spLocks noGrp="1"/>
          </p:cNvSpPr>
          <p:nvPr>
            <p:ph type="title" idx="4294967295"/>
          </p:nvPr>
        </p:nvSpPr>
        <p:spPr>
          <a:xfrm>
            <a:off x="691936" y="5197190"/>
            <a:ext cx="10787270" cy="830649"/>
          </a:xfrm>
        </p:spPr>
        <p:txBody>
          <a:bodyPr>
            <a:normAutofit/>
          </a:bodyPr>
          <a:lstStyle/>
          <a:p>
            <a:r>
              <a:rPr lang="en-US" sz="4000" spc="300" dirty="0"/>
              <a:t>Questions?</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43</a:t>
            </a:fld>
            <a:endParaRPr lang="en-US" dirty="0"/>
          </a:p>
        </p:txBody>
      </p:sp>
      <p:pic>
        <p:nvPicPr>
          <p:cNvPr id="12" name="Picture 11" descr="Calendar&#10;&#10;Description automatically generated">
            <a:extLst>
              <a:ext uri="{FF2B5EF4-FFF2-40B4-BE49-F238E27FC236}">
                <a16:creationId xmlns:a16="http://schemas.microsoft.com/office/drawing/2014/main" id="{8A957118-8571-4744-B999-8CF3DA104170}"/>
              </a:ext>
            </a:extLst>
          </p:cNvPr>
          <p:cNvPicPr>
            <a:picLocks noChangeAspect="1"/>
          </p:cNvPicPr>
          <p:nvPr/>
        </p:nvPicPr>
        <p:blipFill>
          <a:blip r:embed="rId3"/>
          <a:stretch>
            <a:fillRect/>
          </a:stretch>
        </p:blipFill>
        <p:spPr>
          <a:xfrm>
            <a:off x="5293895" y="178467"/>
            <a:ext cx="6120063" cy="6120063"/>
          </a:xfrm>
          <a:prstGeom prst="rect">
            <a:avLst/>
          </a:prstGeom>
        </p:spPr>
      </p:pic>
      <p:pic>
        <p:nvPicPr>
          <p:cNvPr id="17" name="Picture 16" descr="Chart, scatter chart&#10;&#10;Description automatically generated">
            <a:extLst>
              <a:ext uri="{FF2B5EF4-FFF2-40B4-BE49-F238E27FC236}">
                <a16:creationId xmlns:a16="http://schemas.microsoft.com/office/drawing/2014/main" id="{FCB355E9-2E62-4584-A312-63B3F5DCA776}"/>
              </a:ext>
            </a:extLst>
          </p:cNvPr>
          <p:cNvPicPr>
            <a:picLocks noChangeAspect="1"/>
          </p:cNvPicPr>
          <p:nvPr/>
        </p:nvPicPr>
        <p:blipFill>
          <a:blip r:embed="rId4"/>
          <a:stretch>
            <a:fillRect/>
          </a:stretch>
        </p:blipFill>
        <p:spPr>
          <a:xfrm>
            <a:off x="0" y="1106906"/>
            <a:ext cx="4924926" cy="4924926"/>
          </a:xfrm>
          <a:prstGeom prst="rect">
            <a:avLst/>
          </a:prstGeom>
        </p:spPr>
      </p:pic>
    </p:spTree>
    <p:extLst>
      <p:ext uri="{BB962C8B-B14F-4D97-AF65-F5344CB8AC3E}">
        <p14:creationId xmlns:p14="http://schemas.microsoft.com/office/powerpoint/2010/main" val="3143105040"/>
      </p:ext>
    </p:extLst>
  </p:cSld>
  <p:clrMapOvr>
    <a:masterClrMapping/>
  </p:clrMapOvr>
  <p:transition spd="slow">
    <p:push dir="u"/>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44</a:t>
            </a:fld>
            <a:endParaRPr lang="en-US" dirty="0"/>
          </a:p>
        </p:txBody>
      </p:sp>
      <p:sp>
        <p:nvSpPr>
          <p:cNvPr id="7" name="TextBox 6">
            <a:extLst>
              <a:ext uri="{FF2B5EF4-FFF2-40B4-BE49-F238E27FC236}">
                <a16:creationId xmlns:a16="http://schemas.microsoft.com/office/drawing/2014/main" id="{64E1BB05-B849-4D20-9CBC-E72B7720606E}"/>
              </a:ext>
            </a:extLst>
          </p:cNvPr>
          <p:cNvSpPr txBox="1"/>
          <p:nvPr/>
        </p:nvSpPr>
        <p:spPr>
          <a:xfrm>
            <a:off x="363372" y="5534525"/>
            <a:ext cx="10451433" cy="369332"/>
          </a:xfrm>
          <a:prstGeom prst="rect">
            <a:avLst/>
          </a:prstGeom>
          <a:noFill/>
        </p:spPr>
        <p:txBody>
          <a:bodyPr wrap="square" rtlCol="0">
            <a:spAutoFit/>
          </a:bodyPr>
          <a:lstStyle/>
          <a:p>
            <a:r>
              <a:rPr lang="en-US" dirty="0"/>
              <a:t>Documentation on how to use </a:t>
            </a:r>
            <a:r>
              <a:rPr lang="en-US" dirty="0" err="1"/>
              <a:t>streamlit</a:t>
            </a:r>
            <a:r>
              <a:rPr lang="en-US" dirty="0"/>
              <a:t> to build the interactive app : </a:t>
            </a:r>
            <a:r>
              <a:rPr lang="en-US" dirty="0">
                <a:solidFill>
                  <a:schemeClr val="accent5">
                    <a:lumMod val="50000"/>
                    <a:lumOff val="50000"/>
                  </a:schemeClr>
                </a:solidFill>
              </a:rPr>
              <a:t>https://streamlit.io/</a:t>
            </a:r>
          </a:p>
        </p:txBody>
      </p:sp>
      <p:pic>
        <p:nvPicPr>
          <p:cNvPr id="11" name="Picture 10" descr="Chart&#10;&#10;Description automatically generated">
            <a:extLst>
              <a:ext uri="{FF2B5EF4-FFF2-40B4-BE49-F238E27FC236}">
                <a16:creationId xmlns:a16="http://schemas.microsoft.com/office/drawing/2014/main" id="{3D29EC7B-52CE-45C1-B733-0C27684E76C1}"/>
              </a:ext>
            </a:extLst>
          </p:cNvPr>
          <p:cNvPicPr>
            <a:picLocks noChangeAspect="1"/>
          </p:cNvPicPr>
          <p:nvPr/>
        </p:nvPicPr>
        <p:blipFill>
          <a:blip r:embed="rId3"/>
          <a:stretch>
            <a:fillRect/>
          </a:stretch>
        </p:blipFill>
        <p:spPr>
          <a:xfrm>
            <a:off x="4782366" y="135022"/>
            <a:ext cx="6766903" cy="5263147"/>
          </a:xfrm>
          <a:prstGeom prst="rect">
            <a:avLst/>
          </a:prstGeom>
        </p:spPr>
      </p:pic>
      <p:pic>
        <p:nvPicPr>
          <p:cNvPr id="8" name="Picture 7">
            <a:extLst>
              <a:ext uri="{FF2B5EF4-FFF2-40B4-BE49-F238E27FC236}">
                <a16:creationId xmlns:a16="http://schemas.microsoft.com/office/drawing/2014/main" id="{D0CDC38C-AC8E-4CFC-BABF-DC7CD6BC0410}"/>
              </a:ext>
            </a:extLst>
          </p:cNvPr>
          <p:cNvPicPr>
            <a:picLocks noChangeAspect="1"/>
          </p:cNvPicPr>
          <p:nvPr/>
        </p:nvPicPr>
        <p:blipFill>
          <a:blip r:embed="rId4"/>
          <a:stretch>
            <a:fillRect/>
          </a:stretch>
        </p:blipFill>
        <p:spPr>
          <a:xfrm>
            <a:off x="363372" y="1179403"/>
            <a:ext cx="4829175" cy="4133850"/>
          </a:xfrm>
          <a:prstGeom prst="rect">
            <a:avLst/>
          </a:prstGeom>
        </p:spPr>
      </p:pic>
    </p:spTree>
    <p:extLst>
      <p:ext uri="{BB962C8B-B14F-4D97-AF65-F5344CB8AC3E}">
        <p14:creationId xmlns:p14="http://schemas.microsoft.com/office/powerpoint/2010/main" val="271271816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37528"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Buy and sell used cars is always a big decision.</a:t>
            </a:r>
          </a:p>
          <a:p>
            <a:pPr lvl="1">
              <a:buFont typeface="Wingdings" panose="05000000000000000000" pitchFamily="2" charset="2"/>
              <a:buChar char="§"/>
            </a:pPr>
            <a:r>
              <a:rPr lang="en-US" sz="1600" dirty="0"/>
              <a:t>Create the tools to predict the as closest car’s price as possible.</a:t>
            </a:r>
          </a:p>
          <a:p>
            <a:pPr>
              <a:buFont typeface="Wingdings" panose="05000000000000000000" pitchFamily="2" charset="2"/>
              <a:buChar char="v"/>
            </a:pPr>
            <a:r>
              <a:rPr lang="en-US" sz="1800" b="1" dirty="0"/>
              <a:t>OBJECTIVES</a:t>
            </a:r>
            <a:r>
              <a:rPr lang="en-US" sz="1800" dirty="0"/>
              <a:t>:</a:t>
            </a:r>
          </a:p>
          <a:p>
            <a:pPr lvl="1">
              <a:buFont typeface="Wingdings" panose="05000000000000000000" pitchFamily="2" charset="2"/>
              <a:buChar char="§"/>
            </a:pPr>
            <a:r>
              <a:rPr lang="en-US" sz="1600" dirty="0"/>
              <a:t>Build predictive models using data gathered from the internet.</a:t>
            </a:r>
          </a:p>
          <a:p>
            <a:pPr lvl="1">
              <a:buFont typeface="Wingdings" panose="05000000000000000000" pitchFamily="2" charset="2"/>
              <a:buChar char="§"/>
            </a:pPr>
            <a:r>
              <a:rPr lang="en-US" sz="1600" dirty="0"/>
              <a:t>Conclude the best model ready for production.</a:t>
            </a:r>
          </a:p>
          <a:p>
            <a:pPr>
              <a:buFont typeface="Wingdings" panose="05000000000000000000" pitchFamily="2" charset="2"/>
              <a:buChar char="v"/>
            </a:pPr>
            <a:r>
              <a:rPr lang="en-US" sz="1800" b="1" dirty="0"/>
              <a:t>GOALS</a:t>
            </a:r>
            <a:r>
              <a:rPr lang="en-US" sz="1800" dirty="0"/>
              <a:t>:</a:t>
            </a:r>
          </a:p>
          <a:p>
            <a:pPr lvl="1">
              <a:buFont typeface="Wingdings" panose="05000000000000000000" pitchFamily="2" charset="2"/>
              <a:buChar char="§"/>
            </a:pPr>
            <a:r>
              <a:rPr lang="en-US" sz="1600" dirty="0"/>
              <a:t>Write the web app and deploy the model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6" name="Picture Placeholder 5" descr="A picture containing ground, outdoor, red, transport&#10;&#10;Description automatically generated">
            <a:extLst>
              <a:ext uri="{FF2B5EF4-FFF2-40B4-BE49-F238E27FC236}">
                <a16:creationId xmlns:a16="http://schemas.microsoft.com/office/drawing/2014/main" id="{473BF12C-E0CC-4250-AB55-54A566DBA573}"/>
              </a:ext>
            </a:extLst>
          </p:cNvPr>
          <p:cNvPicPr>
            <a:picLocks noGrp="1" noChangeAspect="1"/>
          </p:cNvPicPr>
          <p:nvPr>
            <p:ph type="pic" sz="quarter" idx="14"/>
          </p:nvPr>
        </p:nvPicPr>
        <p:blipFill>
          <a:blip r:embed="rId3"/>
          <a:srcRect t="8122" b="8122"/>
          <a:stretch>
            <a:fillRect/>
          </a:stretch>
        </p:blipFill>
        <p:spPr/>
      </p:pic>
    </p:spTree>
    <p:extLst>
      <p:ext uri="{BB962C8B-B14F-4D97-AF65-F5344CB8AC3E}">
        <p14:creationId xmlns:p14="http://schemas.microsoft.com/office/powerpoint/2010/main" val="1895083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a:latin typeface="Bahnschrift SemiBold" panose="020B0502040204020203" pitchFamily="34" charset="0"/>
              </a:rPr>
              <a:t>methodology</a:t>
            </a:r>
            <a:endParaRPr lang="en-US" sz="3000" dirty="0">
              <a:latin typeface="Bahnschrift SemiBold" panose="020B0502040204020203" pitchFamily="34" charset="0"/>
            </a:endParaRP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94735" y="1455175"/>
            <a:ext cx="9234488" cy="5120554"/>
          </a:xfrm>
        </p:spPr>
        <p:txBody>
          <a:bodyPr/>
          <a:lstStyle/>
          <a:p>
            <a:pPr marL="457200" indent="-457200" algn="l">
              <a:buFont typeface="Wingdings" panose="05000000000000000000" pitchFamily="2" charset="2"/>
              <a:buChar char="v"/>
            </a:pPr>
            <a:r>
              <a:rPr lang="en-US" sz="3400" b="1" dirty="0"/>
              <a:t>Data source</a:t>
            </a:r>
            <a:r>
              <a:rPr lang="en-US" dirty="0"/>
              <a:t>:</a:t>
            </a:r>
          </a:p>
          <a:p>
            <a:pPr marL="1143000" lvl="1" indent="-457200">
              <a:buFont typeface="Wingdings" panose="05000000000000000000" pitchFamily="2" charset="2"/>
              <a:buChar char="v"/>
            </a:pPr>
            <a:r>
              <a:rPr lang="en-US" sz="2400" dirty="0"/>
              <a:t>Scrape from cars.com</a:t>
            </a:r>
          </a:p>
        </p:txBody>
      </p:sp>
    </p:spTree>
    <p:extLst>
      <p:ext uri="{BB962C8B-B14F-4D97-AF65-F5344CB8AC3E}">
        <p14:creationId xmlns:p14="http://schemas.microsoft.com/office/powerpoint/2010/main" val="83977915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a:latin typeface="Bahnschrift SemiBold" panose="020B0502040204020203" pitchFamily="34" charset="0"/>
              </a:rPr>
              <a:t>methodology</a:t>
            </a:r>
            <a:endParaRPr lang="en-US" sz="3000" dirty="0">
              <a:latin typeface="Bahnschrift SemiBold" panose="020B0502040204020203" pitchFamily="34" charset="0"/>
            </a:endParaRP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94735" y="1455175"/>
            <a:ext cx="10696374" cy="5120554"/>
          </a:xfrm>
        </p:spPr>
        <p:txBody>
          <a:bodyPr/>
          <a:lstStyle/>
          <a:p>
            <a:pPr marL="457200" indent="-457200" algn="l">
              <a:buFont typeface="Wingdings" panose="05000000000000000000" pitchFamily="2" charset="2"/>
              <a:buChar char="v"/>
            </a:pPr>
            <a:r>
              <a:rPr lang="en-US" sz="3400" b="1" dirty="0"/>
              <a:t>Data source</a:t>
            </a:r>
            <a:r>
              <a:rPr lang="en-US" dirty="0"/>
              <a:t>:</a:t>
            </a:r>
          </a:p>
          <a:p>
            <a:pPr marL="1143000" lvl="1" indent="-457200">
              <a:buFont typeface="Wingdings" panose="05000000000000000000" pitchFamily="2" charset="2"/>
              <a:buChar char="v"/>
            </a:pPr>
            <a:r>
              <a:rPr lang="en-US" sz="2400" dirty="0"/>
              <a:t>Scrape from cars.com</a:t>
            </a:r>
          </a:p>
          <a:p>
            <a:pPr marL="457200" indent="-457200" algn="l">
              <a:buFont typeface="Wingdings" panose="05000000000000000000" pitchFamily="2" charset="2"/>
              <a:buChar char="v"/>
            </a:pPr>
            <a:r>
              <a:rPr lang="en-US" sz="3400" b="1" dirty="0"/>
              <a:t>Tools</a:t>
            </a:r>
            <a:r>
              <a:rPr lang="en-US" dirty="0"/>
              <a:t>:</a:t>
            </a:r>
          </a:p>
          <a:p>
            <a:pPr marL="1143000" lvl="1" indent="-457200">
              <a:buFont typeface="Wingdings" panose="05000000000000000000" pitchFamily="2" charset="2"/>
              <a:buChar char="v"/>
            </a:pPr>
            <a:r>
              <a:rPr lang="en-US" sz="2400" dirty="0" err="1"/>
              <a:t>BeautifulSoup</a:t>
            </a:r>
            <a:r>
              <a:rPr lang="en-US" sz="2400" dirty="0"/>
              <a:t>, </a:t>
            </a:r>
            <a:r>
              <a:rPr lang="en-US" sz="2400" dirty="0" err="1"/>
              <a:t>Numpy</a:t>
            </a:r>
            <a:r>
              <a:rPr lang="en-US" sz="2400" dirty="0"/>
              <a:t> and Pandas</a:t>
            </a:r>
          </a:p>
          <a:p>
            <a:pPr marL="1143000" lvl="1" indent="-457200">
              <a:buFont typeface="Wingdings" panose="05000000000000000000" pitchFamily="2" charset="2"/>
              <a:buChar char="v"/>
            </a:pPr>
            <a:r>
              <a:rPr lang="en-US" sz="2400" dirty="0"/>
              <a:t>Matplotlib and Seaborn</a:t>
            </a:r>
          </a:p>
          <a:p>
            <a:pPr marL="1143000" lvl="1" indent="-457200">
              <a:buFont typeface="Wingdings" panose="05000000000000000000" pitchFamily="2" charset="2"/>
              <a:buChar char="v"/>
            </a:pPr>
            <a:r>
              <a:rPr lang="en-US" sz="2400" dirty="0"/>
              <a:t>Scikit-learn and </a:t>
            </a:r>
            <a:r>
              <a:rPr lang="en-US" sz="2400" dirty="0" err="1"/>
              <a:t>XGBoost</a:t>
            </a:r>
            <a:endParaRPr lang="en-US" sz="2400" dirty="0"/>
          </a:p>
          <a:p>
            <a:pPr marL="1143000" lvl="1" indent="-457200">
              <a:buFont typeface="Wingdings" panose="05000000000000000000" pitchFamily="2" charset="2"/>
              <a:buChar char="v"/>
            </a:pPr>
            <a:r>
              <a:rPr lang="en-US" sz="2400" dirty="0" err="1"/>
              <a:t>Streamlit</a:t>
            </a:r>
            <a:r>
              <a:rPr lang="en-US" sz="2400" dirty="0"/>
              <a:t> and Heroku</a:t>
            </a:r>
          </a:p>
        </p:txBody>
      </p:sp>
      <p:pic>
        <p:nvPicPr>
          <p:cNvPr id="12" name="Picture 11" descr="Chart, radar chart&#10;&#10;Description automatically generated">
            <a:extLst>
              <a:ext uri="{FF2B5EF4-FFF2-40B4-BE49-F238E27FC236}">
                <a16:creationId xmlns:a16="http://schemas.microsoft.com/office/drawing/2014/main" id="{BF3F063B-AF83-4191-9F29-03514E5AA486}"/>
              </a:ext>
            </a:extLst>
          </p:cNvPr>
          <p:cNvPicPr>
            <a:picLocks noChangeAspect="1"/>
          </p:cNvPicPr>
          <p:nvPr/>
        </p:nvPicPr>
        <p:blipFill>
          <a:blip r:embed="rId5"/>
          <a:stretch>
            <a:fillRect/>
          </a:stretch>
        </p:blipFill>
        <p:spPr>
          <a:xfrm>
            <a:off x="6839266" y="2766392"/>
            <a:ext cx="941908" cy="941908"/>
          </a:xfrm>
          <a:prstGeom prst="rect">
            <a:avLst/>
          </a:prstGeom>
        </p:spPr>
      </p:pic>
      <p:pic>
        <p:nvPicPr>
          <p:cNvPr id="14" name="Picture 13" descr="A picture containing clipart&#10;&#10;Description automatically generated">
            <a:extLst>
              <a:ext uri="{FF2B5EF4-FFF2-40B4-BE49-F238E27FC236}">
                <a16:creationId xmlns:a16="http://schemas.microsoft.com/office/drawing/2014/main" id="{080D37E2-5504-4388-8709-2187F4B113FE}"/>
              </a:ext>
            </a:extLst>
          </p:cNvPr>
          <p:cNvPicPr>
            <a:picLocks noChangeAspect="1"/>
          </p:cNvPicPr>
          <p:nvPr/>
        </p:nvPicPr>
        <p:blipFill>
          <a:blip r:embed="rId6"/>
          <a:stretch>
            <a:fillRect/>
          </a:stretch>
        </p:blipFill>
        <p:spPr>
          <a:xfrm>
            <a:off x="6822038" y="1451378"/>
            <a:ext cx="1359673" cy="849795"/>
          </a:xfrm>
          <a:prstGeom prst="rect">
            <a:avLst/>
          </a:prstGeom>
        </p:spPr>
      </p:pic>
      <p:pic>
        <p:nvPicPr>
          <p:cNvPr id="22" name="Graphic 21">
            <a:extLst>
              <a:ext uri="{FF2B5EF4-FFF2-40B4-BE49-F238E27FC236}">
                <a16:creationId xmlns:a16="http://schemas.microsoft.com/office/drawing/2014/main" id="{9CF6E140-F75C-404E-B2E6-C383DB88BF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91835" y="2820328"/>
            <a:ext cx="2311859" cy="663024"/>
          </a:xfrm>
          <a:prstGeom prst="rect">
            <a:avLst/>
          </a:prstGeom>
        </p:spPr>
      </p:pic>
      <p:pic>
        <p:nvPicPr>
          <p:cNvPr id="26" name="Graphic 25">
            <a:extLst>
              <a:ext uri="{FF2B5EF4-FFF2-40B4-BE49-F238E27FC236}">
                <a16:creationId xmlns:a16="http://schemas.microsoft.com/office/drawing/2014/main" id="{8C226B22-26FC-4E5C-B439-2D6187C106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777782" y="1534433"/>
            <a:ext cx="1725912" cy="683684"/>
          </a:xfrm>
          <a:prstGeom prst="rect">
            <a:avLst/>
          </a:prstGeom>
        </p:spPr>
      </p:pic>
      <p:pic>
        <p:nvPicPr>
          <p:cNvPr id="4" name="Picture 3" descr="Chart&#10;&#10;Description automatically generated with medium confidence">
            <a:extLst>
              <a:ext uri="{FF2B5EF4-FFF2-40B4-BE49-F238E27FC236}">
                <a16:creationId xmlns:a16="http://schemas.microsoft.com/office/drawing/2014/main" id="{6B2D1AB1-AE11-4056-90D5-3A2E593783BE}"/>
              </a:ext>
            </a:extLst>
          </p:cNvPr>
          <p:cNvPicPr>
            <a:picLocks noChangeAspect="1"/>
          </p:cNvPicPr>
          <p:nvPr/>
        </p:nvPicPr>
        <p:blipFill>
          <a:blip r:embed="rId11"/>
          <a:stretch>
            <a:fillRect/>
          </a:stretch>
        </p:blipFill>
        <p:spPr>
          <a:xfrm>
            <a:off x="6839266" y="5299794"/>
            <a:ext cx="3873433" cy="1121399"/>
          </a:xfrm>
          <a:prstGeom prst="rect">
            <a:avLst/>
          </a:prstGeom>
        </p:spPr>
      </p:pic>
      <p:pic>
        <p:nvPicPr>
          <p:cNvPr id="9" name="Picture 8" descr="Logo&#10;&#10;Description automatically generated">
            <a:extLst>
              <a:ext uri="{FF2B5EF4-FFF2-40B4-BE49-F238E27FC236}">
                <a16:creationId xmlns:a16="http://schemas.microsoft.com/office/drawing/2014/main" id="{1CF2C5D6-021D-4DAF-8340-E91A5EA59E15}"/>
              </a:ext>
            </a:extLst>
          </p:cNvPr>
          <p:cNvPicPr>
            <a:picLocks noChangeAspect="1"/>
          </p:cNvPicPr>
          <p:nvPr/>
        </p:nvPicPr>
        <p:blipFill>
          <a:blip r:embed="rId12"/>
          <a:stretch>
            <a:fillRect/>
          </a:stretch>
        </p:blipFill>
        <p:spPr>
          <a:xfrm>
            <a:off x="8777782" y="4081631"/>
            <a:ext cx="1677031" cy="981152"/>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560F994A-3E1E-400E-87E9-BB2A1275C993}"/>
              </a:ext>
            </a:extLst>
          </p:cNvPr>
          <p:cNvPicPr>
            <a:picLocks noChangeAspect="1"/>
          </p:cNvPicPr>
          <p:nvPr/>
        </p:nvPicPr>
        <p:blipFill>
          <a:blip r:embed="rId13"/>
          <a:stretch>
            <a:fillRect/>
          </a:stretch>
        </p:blipFill>
        <p:spPr>
          <a:xfrm>
            <a:off x="6839266" y="4152116"/>
            <a:ext cx="1456963" cy="809424"/>
          </a:xfrm>
          <a:prstGeom prst="rect">
            <a:avLst/>
          </a:prstGeom>
        </p:spPr>
      </p:pic>
    </p:spTree>
    <p:extLst>
      <p:ext uri="{BB962C8B-B14F-4D97-AF65-F5344CB8AC3E}">
        <p14:creationId xmlns:p14="http://schemas.microsoft.com/office/powerpoint/2010/main" val="3371310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455088" y="1473717"/>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Data Scraping and Preparation</a:t>
            </a:r>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Use </a:t>
            </a:r>
            <a:r>
              <a:rPr lang="en-US" sz="2200" b="1" dirty="0" err="1"/>
              <a:t>BeaufulSoup</a:t>
            </a:r>
            <a:r>
              <a:rPr lang="en-US" sz="2200" b="1" dirty="0"/>
              <a:t> to scrape data from cars.com</a:t>
            </a:r>
          </a:p>
          <a:p>
            <a:pPr marL="285750" indent="-285750">
              <a:buFont typeface="Arial" panose="020B0604020202020204" pitchFamily="34" charset="0"/>
              <a:buChar char="•"/>
            </a:pPr>
            <a:r>
              <a:rPr lang="en-US" sz="2200" b="1" dirty="0"/>
              <a:t>Clean the data to be ready for EDA</a:t>
            </a:r>
          </a:p>
        </p:txBody>
      </p:sp>
    </p:spTree>
    <p:extLst>
      <p:ext uri="{BB962C8B-B14F-4D97-AF65-F5344CB8AC3E}">
        <p14:creationId xmlns:p14="http://schemas.microsoft.com/office/powerpoint/2010/main" val="4285649308"/>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455088" y="1473717"/>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Data Scraping and Preparation</a:t>
            </a:r>
          </a:p>
        </p:txBody>
      </p:sp>
      <p:sp>
        <p:nvSpPr>
          <p:cNvPr id="18" name="Rectangle: Rounded Corners 17">
            <a:extLst>
              <a:ext uri="{FF2B5EF4-FFF2-40B4-BE49-F238E27FC236}">
                <a16:creationId xmlns:a16="http://schemas.microsoft.com/office/drawing/2014/main" id="{61F4F74B-523B-43B2-A318-3DCF58221D9F}"/>
              </a:ext>
            </a:extLst>
          </p:cNvPr>
          <p:cNvSpPr/>
          <p:nvPr/>
        </p:nvSpPr>
        <p:spPr>
          <a:xfrm>
            <a:off x="1375576" y="3125856"/>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Exploratory Analysis</a:t>
            </a:r>
          </a:p>
        </p:txBody>
      </p:sp>
      <p:sp>
        <p:nvSpPr>
          <p:cNvPr id="6" name="Arrow: Down 5">
            <a:extLst>
              <a:ext uri="{FF2B5EF4-FFF2-40B4-BE49-F238E27FC236}">
                <a16:creationId xmlns:a16="http://schemas.microsoft.com/office/drawing/2014/main" id="{248B30DF-3405-474A-BE9A-B09F10FD056B}"/>
              </a:ext>
            </a:extLst>
          </p:cNvPr>
          <p:cNvSpPr/>
          <p:nvPr/>
        </p:nvSpPr>
        <p:spPr>
          <a:xfrm>
            <a:off x="2367394" y="2348682"/>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Use </a:t>
            </a:r>
            <a:r>
              <a:rPr lang="en-US" sz="2200" b="1" dirty="0" err="1"/>
              <a:t>BeaufulSoup</a:t>
            </a:r>
            <a:r>
              <a:rPr lang="en-US" sz="2200" b="1" dirty="0"/>
              <a:t> to scrape data from cars.com</a:t>
            </a:r>
          </a:p>
          <a:p>
            <a:pPr marL="285750" indent="-285750">
              <a:buFont typeface="Arial" panose="020B0604020202020204" pitchFamily="34" charset="0"/>
              <a:buChar char="•"/>
            </a:pPr>
            <a:r>
              <a:rPr lang="en-US" sz="2200" b="1" dirty="0"/>
              <a:t>Clean the data to be ready for EDA</a:t>
            </a:r>
          </a:p>
        </p:txBody>
      </p:sp>
      <p:sp>
        <p:nvSpPr>
          <p:cNvPr id="23" name="TextBox 22">
            <a:extLst>
              <a:ext uri="{FF2B5EF4-FFF2-40B4-BE49-F238E27FC236}">
                <a16:creationId xmlns:a16="http://schemas.microsoft.com/office/drawing/2014/main" id="{A48829F3-1005-44B5-A213-850FBBB6B88A}"/>
              </a:ext>
            </a:extLst>
          </p:cNvPr>
          <p:cNvSpPr txBox="1"/>
          <p:nvPr/>
        </p:nvSpPr>
        <p:spPr>
          <a:xfrm>
            <a:off x="4206517" y="3163467"/>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Exploratory Data Analysis</a:t>
            </a:r>
          </a:p>
          <a:p>
            <a:pPr marL="285750" indent="-285750">
              <a:buFont typeface="Arial" panose="020B0604020202020204" pitchFamily="34" charset="0"/>
              <a:buChar char="•"/>
            </a:pPr>
            <a:r>
              <a:rPr lang="en-US" sz="2200" b="1" dirty="0"/>
              <a:t>Look at the features’ correlations for insights before modeling.</a:t>
            </a:r>
          </a:p>
        </p:txBody>
      </p:sp>
    </p:spTree>
    <p:extLst>
      <p:ext uri="{BB962C8B-B14F-4D97-AF65-F5344CB8AC3E}">
        <p14:creationId xmlns:p14="http://schemas.microsoft.com/office/powerpoint/2010/main" val="351484112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customXml/itemProps3.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Office Theme</Template>
  <TotalTime>999</TotalTime>
  <Words>3079</Words>
  <Application>Microsoft Office PowerPoint</Application>
  <PresentationFormat>Widescreen</PresentationFormat>
  <Paragraphs>422</Paragraphs>
  <Slides>44</Slides>
  <Notes>41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44</vt:i4>
      </vt:variant>
    </vt:vector>
  </HeadingPairs>
  <TitlesOfParts>
    <vt:vector size="52" baseType="lpstr">
      <vt:lpstr>-apple-system</vt:lpstr>
      <vt:lpstr>Arial</vt:lpstr>
      <vt:lpstr>Bahnschrift SemiBold</vt:lpstr>
      <vt:lpstr>Bahnschrift SemiBold SemiConden</vt:lpstr>
      <vt:lpstr>Calibri</vt:lpstr>
      <vt:lpstr>Calibri Light</vt:lpstr>
      <vt:lpstr>Wingdings</vt:lpstr>
      <vt:lpstr>Office Theme</vt:lpstr>
      <vt:lpstr>Regression Model Car price prediction web app</vt:lpstr>
      <vt:lpstr>PowerPoint Presentation</vt:lpstr>
      <vt:lpstr>PowerPoint Presentation</vt:lpstr>
      <vt:lpstr>PowerPoint Presentation</vt:lpstr>
      <vt:lpstr>PowerPoint Presentation</vt:lpstr>
      <vt:lpstr>methodology</vt:lpstr>
      <vt:lpstr>methodology</vt:lpstr>
      <vt:lpstr>methodology</vt:lpstr>
      <vt:lpstr>methodology</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Location recommendations</dc:title>
  <dc:creator>tqluong7</dc:creator>
  <cp:lastModifiedBy>tqluong7</cp:lastModifiedBy>
  <cp:revision>44</cp:revision>
  <dcterms:created xsi:type="dcterms:W3CDTF">2021-03-31T00:46:10Z</dcterms:created>
  <dcterms:modified xsi:type="dcterms:W3CDTF">2021-04-16T07:43:09Z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